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5" r:id="rId4"/>
    <p:sldMasterId id="2147483697" r:id="rId5"/>
    <p:sldMasterId id="2147483683" r:id="rId6"/>
  </p:sldMasterIdLst>
  <p:notesMasterIdLst>
    <p:notesMasterId r:id="rId28"/>
  </p:notesMasterIdLst>
  <p:handoutMasterIdLst>
    <p:handoutMasterId r:id="rId29"/>
  </p:handoutMasterIdLst>
  <p:sldIdLst>
    <p:sldId id="307" r:id="rId7"/>
    <p:sldId id="308" r:id="rId8"/>
    <p:sldId id="355" r:id="rId9"/>
    <p:sldId id="356" r:id="rId10"/>
    <p:sldId id="353" r:id="rId11"/>
    <p:sldId id="357" r:id="rId12"/>
    <p:sldId id="339" r:id="rId13"/>
    <p:sldId id="354" r:id="rId14"/>
    <p:sldId id="358" r:id="rId15"/>
    <p:sldId id="359" r:id="rId16"/>
    <p:sldId id="360" r:id="rId17"/>
    <p:sldId id="363" r:id="rId18"/>
    <p:sldId id="365" r:id="rId19"/>
    <p:sldId id="364" r:id="rId20"/>
    <p:sldId id="367" r:id="rId21"/>
    <p:sldId id="369" r:id="rId22"/>
    <p:sldId id="361" r:id="rId23"/>
    <p:sldId id="351" r:id="rId24"/>
    <p:sldId id="366" r:id="rId25"/>
    <p:sldId id="368" r:id="rId26"/>
    <p:sldId id="349" r:id="rId27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A369"/>
    <a:srgbClr val="E6B1B1"/>
    <a:srgbClr val="A7BAC9"/>
    <a:srgbClr val="004376"/>
    <a:srgbClr val="DCCC6A"/>
    <a:srgbClr val="54585A"/>
    <a:srgbClr val="FFCC00"/>
    <a:srgbClr val="F9F6E5"/>
    <a:srgbClr val="FF640F"/>
    <a:srgbClr val="6D61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9228AE-297F-496E-BFA3-DA4FE6CB608E}" v="154" dt="2022-11-09T16:14:12.898"/>
    <p1510:client id="{2C124444-B2E8-4C07-85FD-E87B2E7E4187}" v="105" dt="2022-11-09T02:59:35.509"/>
    <p1510:client id="{30D678D3-8EA2-DDE9-86CD-54EB6A3A4852}" v="2522" dt="2022-11-26T22:11:00.419"/>
    <p1510:client id="{322E00D2-BCA1-4AF8-8C3C-0611D0586961}" v="5" dt="2022-11-26T19:18:09.907"/>
    <p1510:client id="{371A4216-9AC0-4BF7-B664-C01E3796A00E}" v="26" dt="2022-11-08T17:18:51.317"/>
    <p1510:client id="{408F5EFA-EDAF-4B0E-B7BE-D8D6F71E3B65}" v="1847" dt="2022-11-09T07:32:22.221"/>
    <p1510:client id="{42E12F48-D165-AD3C-575E-06581F7F2FBA}" v="110" dt="2022-11-27T19:19:39.624"/>
    <p1510:client id="{523E95A9-A2B2-4402-BE7F-70DDD0D798CE}" v="435" dt="2022-11-09T02:26:29.817"/>
    <p1510:client id="{538969E1-AC3B-40DF-8C4E-1197322AD5EA}" v="22" dt="2022-11-09T02:19:28.154"/>
    <p1510:client id="{548D08FD-C31C-48C0-AA08-105B98CB00C4}" v="613" dt="2022-11-09T02:10:24.845"/>
    <p1510:client id="{56B8CC49-EF7D-C893-DF7A-127D77ECEC3C}" v="1685" dt="2022-11-26T21:44:39.768"/>
    <p1510:client id="{661489BD-B8B5-4DC6-8797-629C975E01C8}" v="164" dt="2022-11-09T13:38:24.174"/>
    <p1510:client id="{94AA47BE-F549-419A-8BF8-E1E535CF7D90}" v="761" dt="2022-11-09T04:29:48.491"/>
    <p1510:client id="{9C278FFE-A54C-D7AA-E6B1-7AF0D0B1D473}" v="1" dt="2022-11-26T22:11:09.979"/>
    <p1510:client id="{C948182E-25B1-4180-BE66-C8FBC55EA355}" v="262" dt="2022-11-09T03:21:02.598"/>
    <p1510:client id="{DA4FC003-1040-4750-8BF2-9653C3C6A544}" v="3342" dt="2022-11-26T22:12:57.361"/>
    <p1510:client id="{E3978D63-7B18-4541-A63F-87735A72E78C}" v="1259" dt="2022-11-08T19:36:53.7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viewProps" Target="viewProps.xml"/><Relationship Id="rId21" Type="http://schemas.openxmlformats.org/officeDocument/2006/relationships/slide" Target="slides/slide15.xml"/><Relationship Id="rId34" Type="http://schemas.openxmlformats.org/officeDocument/2006/relationships/font" Target="fonts/font5.fntdata"/><Relationship Id="rId42" Type="http://schemas.microsoft.com/office/2015/10/relationships/revisionInfo" Target="revisionInfo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font" Target="fonts/font4.fntdata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1824D5-EB5C-41AF-BEA9-7F0AF5C972C4}" type="doc">
      <dgm:prSet loTypeId="urn:microsoft.com/office/officeart/2005/8/layout/hChevron3" loCatId="process" qsTypeId="urn:microsoft.com/office/officeart/2005/8/quickstyle/simple1" qsCatId="simple" csTypeId="urn:microsoft.com/office/officeart/2005/8/colors/accent2_3" csCatId="accent2" phldr="1"/>
      <dgm:spPr/>
    </dgm:pt>
    <dgm:pt modelId="{788DE3AE-C3FB-4876-82ED-F793118EA169}">
      <dgm:prSet phldrT="[Text]"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Data Processing</a:t>
          </a:r>
          <a:endParaRPr lang="en-US"/>
        </a:p>
      </dgm:t>
    </dgm:pt>
    <dgm:pt modelId="{D997E22F-711A-4445-BBF6-34A6A235BBFB}" type="parTrans" cxnId="{9B7362C3-B692-40E3-AB2C-8804E83086E1}">
      <dgm:prSet/>
      <dgm:spPr/>
    </dgm:pt>
    <dgm:pt modelId="{B9D4CF8D-6FEC-4276-B745-68E485CCAB31}" type="sibTrans" cxnId="{9B7362C3-B692-40E3-AB2C-8804E83086E1}">
      <dgm:prSet/>
      <dgm:spPr/>
    </dgm:pt>
    <dgm:pt modelId="{2360B04A-C178-4362-82B5-F992C94035CC}">
      <dgm:prSet phldrT="[Text]"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Exploratory Data Analysis</a:t>
          </a:r>
          <a:endParaRPr lang="en-US"/>
        </a:p>
      </dgm:t>
    </dgm:pt>
    <dgm:pt modelId="{EC743A8F-3D87-4482-B5AF-2D1BAEAC3E36}" type="parTrans" cxnId="{239DFC18-4960-40B9-8907-368C609B508C}">
      <dgm:prSet/>
      <dgm:spPr/>
    </dgm:pt>
    <dgm:pt modelId="{60FB4C6F-2662-4DE9-886F-C8387A39156E}" type="sibTrans" cxnId="{239DFC18-4960-40B9-8907-368C609B508C}">
      <dgm:prSet/>
      <dgm:spPr/>
    </dgm:pt>
    <dgm:pt modelId="{2CC56056-FE7C-4696-A678-91A13832D862}">
      <dgm:prSet phldrT="[Text]"/>
      <dgm:spPr/>
      <dgm:t>
        <a:bodyPr/>
        <a:lstStyle/>
        <a:p>
          <a:pPr rtl="0"/>
          <a:r>
            <a:rPr lang="en-US">
              <a:latin typeface="Arial" panose="020B0604020202020204"/>
            </a:rPr>
            <a:t>Full/Reduced Multiple Linear Regression</a:t>
          </a:r>
          <a:endParaRPr lang="en-US"/>
        </a:p>
      </dgm:t>
    </dgm:pt>
    <dgm:pt modelId="{DC7B5733-424C-4C44-85AF-5989F2FBB14D}" type="parTrans" cxnId="{63A6B4AF-F3FD-4482-94E1-2114CF7D6556}">
      <dgm:prSet/>
      <dgm:spPr/>
    </dgm:pt>
    <dgm:pt modelId="{BE04715D-E760-442B-B3FF-CBC1EBCE3811}" type="sibTrans" cxnId="{63A6B4AF-F3FD-4482-94E1-2114CF7D6556}">
      <dgm:prSet/>
      <dgm:spPr/>
    </dgm:pt>
    <dgm:pt modelId="{2FF2E038-B0BD-47C0-BA5A-E551752CEFA8}">
      <dgm:prSet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Residual Analysis</a:t>
          </a:r>
        </a:p>
      </dgm:t>
    </dgm:pt>
    <dgm:pt modelId="{6D5D086D-537E-413C-87E7-5479B747C41D}" type="parTrans" cxnId="{7BBE4CB4-EB9C-4E95-8243-D8BF4DD2FB9C}">
      <dgm:prSet/>
      <dgm:spPr/>
    </dgm:pt>
    <dgm:pt modelId="{995A2195-4DF8-4AC7-A1B4-C52F58015B9F}" type="sibTrans" cxnId="{7BBE4CB4-EB9C-4E95-8243-D8BF4DD2FB9C}">
      <dgm:prSet/>
      <dgm:spPr/>
    </dgm:pt>
    <dgm:pt modelId="{14E1250F-AAF9-4758-AA07-5B968290E1E1}">
      <dgm:prSet phldr="0"/>
      <dgm:spPr/>
      <dgm:t>
        <a:bodyPr/>
        <a:lstStyle/>
        <a:p>
          <a:pPr rtl="0"/>
          <a:r>
            <a:rPr lang="en-US">
              <a:latin typeface="Arial" panose="020B0604020202020204"/>
            </a:rPr>
            <a:t>Prediction</a:t>
          </a:r>
        </a:p>
      </dgm:t>
    </dgm:pt>
    <dgm:pt modelId="{276A3E88-ABA3-4E0D-9FCC-0199532DA1D6}" type="parTrans" cxnId="{C27BA97F-73AA-4795-A688-7E587A1DAAE3}">
      <dgm:prSet/>
      <dgm:spPr/>
    </dgm:pt>
    <dgm:pt modelId="{694620A9-3637-4C3E-B254-7C3D2A7CBC52}" type="sibTrans" cxnId="{C27BA97F-73AA-4795-A688-7E587A1DAAE3}">
      <dgm:prSet/>
      <dgm:spPr/>
    </dgm:pt>
    <dgm:pt modelId="{800D8286-75DE-48C1-8889-7F4F3FAF1A56}" type="pres">
      <dgm:prSet presAssocID="{221824D5-EB5C-41AF-BEA9-7F0AF5C972C4}" presName="Name0" presStyleCnt="0">
        <dgm:presLayoutVars>
          <dgm:dir/>
          <dgm:resizeHandles val="exact"/>
        </dgm:presLayoutVars>
      </dgm:prSet>
      <dgm:spPr/>
    </dgm:pt>
    <dgm:pt modelId="{B5E728D8-A38F-416A-845F-13D6C6359EF5}" type="pres">
      <dgm:prSet presAssocID="{788DE3AE-C3FB-4876-82ED-F793118EA169}" presName="parTxOnly" presStyleLbl="node1" presStyleIdx="0" presStyleCnt="5">
        <dgm:presLayoutVars>
          <dgm:bulletEnabled val="1"/>
        </dgm:presLayoutVars>
      </dgm:prSet>
      <dgm:spPr/>
    </dgm:pt>
    <dgm:pt modelId="{CDB5666E-FB29-472E-B813-2AA7741CD626}" type="pres">
      <dgm:prSet presAssocID="{B9D4CF8D-6FEC-4276-B745-68E485CCAB31}" presName="parSpace" presStyleCnt="0"/>
      <dgm:spPr/>
    </dgm:pt>
    <dgm:pt modelId="{614CAD9A-1667-4AF9-8A12-92F3EFC866DA}" type="pres">
      <dgm:prSet presAssocID="{2360B04A-C178-4362-82B5-F992C94035CC}" presName="parTxOnly" presStyleLbl="node1" presStyleIdx="1" presStyleCnt="5">
        <dgm:presLayoutVars>
          <dgm:bulletEnabled val="1"/>
        </dgm:presLayoutVars>
      </dgm:prSet>
      <dgm:spPr/>
    </dgm:pt>
    <dgm:pt modelId="{40368291-BB06-41C7-9D92-5668C8E43DEA}" type="pres">
      <dgm:prSet presAssocID="{60FB4C6F-2662-4DE9-886F-C8387A39156E}" presName="parSpace" presStyleCnt="0"/>
      <dgm:spPr/>
    </dgm:pt>
    <dgm:pt modelId="{6F33CDEE-2668-4023-B87B-C47944622165}" type="pres">
      <dgm:prSet presAssocID="{2CC56056-FE7C-4696-A678-91A13832D862}" presName="parTxOnly" presStyleLbl="node1" presStyleIdx="2" presStyleCnt="5">
        <dgm:presLayoutVars>
          <dgm:bulletEnabled val="1"/>
        </dgm:presLayoutVars>
      </dgm:prSet>
      <dgm:spPr/>
    </dgm:pt>
    <dgm:pt modelId="{9BFDD2E2-CEFD-45B4-AD34-0E1B3D3DBD8B}" type="pres">
      <dgm:prSet presAssocID="{BE04715D-E760-442B-B3FF-CBC1EBCE3811}" presName="parSpace" presStyleCnt="0"/>
      <dgm:spPr/>
    </dgm:pt>
    <dgm:pt modelId="{AE95AA3F-1CAC-414E-A96D-1B92118458CE}" type="pres">
      <dgm:prSet presAssocID="{2FF2E038-B0BD-47C0-BA5A-E551752CEFA8}" presName="parTxOnly" presStyleLbl="node1" presStyleIdx="3" presStyleCnt="5">
        <dgm:presLayoutVars>
          <dgm:bulletEnabled val="1"/>
        </dgm:presLayoutVars>
      </dgm:prSet>
      <dgm:spPr/>
    </dgm:pt>
    <dgm:pt modelId="{6B1CDB85-0BD9-4B49-AB93-8D86D9FEA5CE}" type="pres">
      <dgm:prSet presAssocID="{995A2195-4DF8-4AC7-A1B4-C52F58015B9F}" presName="parSpace" presStyleCnt="0"/>
      <dgm:spPr/>
    </dgm:pt>
    <dgm:pt modelId="{01F5A4E9-6C6D-4B09-B05B-85F8BA8F9B0D}" type="pres">
      <dgm:prSet presAssocID="{14E1250F-AAF9-4758-AA07-5B968290E1E1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239DFC18-4960-40B9-8907-368C609B508C}" srcId="{221824D5-EB5C-41AF-BEA9-7F0AF5C972C4}" destId="{2360B04A-C178-4362-82B5-F992C94035CC}" srcOrd="1" destOrd="0" parTransId="{EC743A8F-3D87-4482-B5AF-2D1BAEAC3E36}" sibTransId="{60FB4C6F-2662-4DE9-886F-C8387A39156E}"/>
    <dgm:cxn modelId="{DAE49E50-57D0-4CB8-B64E-7E33DB17B59E}" type="presOf" srcId="{2360B04A-C178-4362-82B5-F992C94035CC}" destId="{614CAD9A-1667-4AF9-8A12-92F3EFC866DA}" srcOrd="0" destOrd="0" presId="urn:microsoft.com/office/officeart/2005/8/layout/hChevron3"/>
    <dgm:cxn modelId="{AD682378-9F22-4EDE-B77A-D54664CA1F55}" type="presOf" srcId="{788DE3AE-C3FB-4876-82ED-F793118EA169}" destId="{B5E728D8-A38F-416A-845F-13D6C6359EF5}" srcOrd="0" destOrd="0" presId="urn:microsoft.com/office/officeart/2005/8/layout/hChevron3"/>
    <dgm:cxn modelId="{C27BA97F-73AA-4795-A688-7E587A1DAAE3}" srcId="{221824D5-EB5C-41AF-BEA9-7F0AF5C972C4}" destId="{14E1250F-AAF9-4758-AA07-5B968290E1E1}" srcOrd="4" destOrd="0" parTransId="{276A3E88-ABA3-4E0D-9FCC-0199532DA1D6}" sibTransId="{694620A9-3637-4C3E-B254-7C3D2A7CBC52}"/>
    <dgm:cxn modelId="{63A6B4AF-F3FD-4482-94E1-2114CF7D6556}" srcId="{221824D5-EB5C-41AF-BEA9-7F0AF5C972C4}" destId="{2CC56056-FE7C-4696-A678-91A13832D862}" srcOrd="2" destOrd="0" parTransId="{DC7B5733-424C-4C44-85AF-5989F2FBB14D}" sibTransId="{BE04715D-E760-442B-B3FF-CBC1EBCE3811}"/>
    <dgm:cxn modelId="{7BBE4CB4-EB9C-4E95-8243-D8BF4DD2FB9C}" srcId="{221824D5-EB5C-41AF-BEA9-7F0AF5C972C4}" destId="{2FF2E038-B0BD-47C0-BA5A-E551752CEFA8}" srcOrd="3" destOrd="0" parTransId="{6D5D086D-537E-413C-87E7-5479B747C41D}" sibTransId="{995A2195-4DF8-4AC7-A1B4-C52F58015B9F}"/>
    <dgm:cxn modelId="{CCA6D1B6-FC62-4FC7-9421-A92909770C59}" type="presOf" srcId="{2CC56056-FE7C-4696-A678-91A13832D862}" destId="{6F33CDEE-2668-4023-B87B-C47944622165}" srcOrd="0" destOrd="0" presId="urn:microsoft.com/office/officeart/2005/8/layout/hChevron3"/>
    <dgm:cxn modelId="{9B7362C3-B692-40E3-AB2C-8804E83086E1}" srcId="{221824D5-EB5C-41AF-BEA9-7F0AF5C972C4}" destId="{788DE3AE-C3FB-4876-82ED-F793118EA169}" srcOrd="0" destOrd="0" parTransId="{D997E22F-711A-4445-BBF6-34A6A235BBFB}" sibTransId="{B9D4CF8D-6FEC-4276-B745-68E485CCAB31}"/>
    <dgm:cxn modelId="{F75602CE-4AAC-4112-9D32-92FF534D8A6D}" type="presOf" srcId="{221824D5-EB5C-41AF-BEA9-7F0AF5C972C4}" destId="{800D8286-75DE-48C1-8889-7F4F3FAF1A56}" srcOrd="0" destOrd="0" presId="urn:microsoft.com/office/officeart/2005/8/layout/hChevron3"/>
    <dgm:cxn modelId="{F8F0B0F2-4191-400C-B8E5-0434658CDC78}" type="presOf" srcId="{2FF2E038-B0BD-47C0-BA5A-E551752CEFA8}" destId="{AE95AA3F-1CAC-414E-A96D-1B92118458CE}" srcOrd="0" destOrd="0" presId="urn:microsoft.com/office/officeart/2005/8/layout/hChevron3"/>
    <dgm:cxn modelId="{F01B39FC-2093-45A6-B42B-504088BC95F9}" type="presOf" srcId="{14E1250F-AAF9-4758-AA07-5B968290E1E1}" destId="{01F5A4E9-6C6D-4B09-B05B-85F8BA8F9B0D}" srcOrd="0" destOrd="0" presId="urn:microsoft.com/office/officeart/2005/8/layout/hChevron3"/>
    <dgm:cxn modelId="{2774F5BF-AD50-4AB9-AC59-3517A7B143E4}" type="presParOf" srcId="{800D8286-75DE-48C1-8889-7F4F3FAF1A56}" destId="{B5E728D8-A38F-416A-845F-13D6C6359EF5}" srcOrd="0" destOrd="0" presId="urn:microsoft.com/office/officeart/2005/8/layout/hChevron3"/>
    <dgm:cxn modelId="{9340267B-635B-4FFC-8F36-F2DE98A4C757}" type="presParOf" srcId="{800D8286-75DE-48C1-8889-7F4F3FAF1A56}" destId="{CDB5666E-FB29-472E-B813-2AA7741CD626}" srcOrd="1" destOrd="0" presId="urn:microsoft.com/office/officeart/2005/8/layout/hChevron3"/>
    <dgm:cxn modelId="{37D7003F-F220-4980-AD6E-7C4C419DA074}" type="presParOf" srcId="{800D8286-75DE-48C1-8889-7F4F3FAF1A56}" destId="{614CAD9A-1667-4AF9-8A12-92F3EFC866DA}" srcOrd="2" destOrd="0" presId="urn:microsoft.com/office/officeart/2005/8/layout/hChevron3"/>
    <dgm:cxn modelId="{3E83169E-F258-4D0E-8325-6D94B61EC592}" type="presParOf" srcId="{800D8286-75DE-48C1-8889-7F4F3FAF1A56}" destId="{40368291-BB06-41C7-9D92-5668C8E43DEA}" srcOrd="3" destOrd="0" presId="urn:microsoft.com/office/officeart/2005/8/layout/hChevron3"/>
    <dgm:cxn modelId="{9CE49B9E-BD68-4666-ABF9-4FF2655C0266}" type="presParOf" srcId="{800D8286-75DE-48C1-8889-7F4F3FAF1A56}" destId="{6F33CDEE-2668-4023-B87B-C47944622165}" srcOrd="4" destOrd="0" presId="urn:microsoft.com/office/officeart/2005/8/layout/hChevron3"/>
    <dgm:cxn modelId="{2B8B5E08-E535-45D8-81ED-0F2FEE3A6880}" type="presParOf" srcId="{800D8286-75DE-48C1-8889-7F4F3FAF1A56}" destId="{9BFDD2E2-CEFD-45B4-AD34-0E1B3D3DBD8B}" srcOrd="5" destOrd="0" presId="urn:microsoft.com/office/officeart/2005/8/layout/hChevron3"/>
    <dgm:cxn modelId="{6CE2D70D-9649-4665-896C-3C0A8CE53047}" type="presParOf" srcId="{800D8286-75DE-48C1-8889-7F4F3FAF1A56}" destId="{AE95AA3F-1CAC-414E-A96D-1B92118458CE}" srcOrd="6" destOrd="0" presId="urn:microsoft.com/office/officeart/2005/8/layout/hChevron3"/>
    <dgm:cxn modelId="{94641E1A-5643-4E8A-BD6E-5B3FD7FA7B78}" type="presParOf" srcId="{800D8286-75DE-48C1-8889-7F4F3FAF1A56}" destId="{6B1CDB85-0BD9-4B49-AB93-8D86D9FEA5CE}" srcOrd="7" destOrd="0" presId="urn:microsoft.com/office/officeart/2005/8/layout/hChevron3"/>
    <dgm:cxn modelId="{0453D3AF-A57D-42B2-AACA-4E978596AF87}" type="presParOf" srcId="{800D8286-75DE-48C1-8889-7F4F3FAF1A56}" destId="{01F5A4E9-6C6D-4B09-B05B-85F8BA8F9B0D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E728D8-A38F-416A-845F-13D6C6359EF5}">
      <dsp:nvSpPr>
        <dsp:cNvPr id="0" name=""/>
        <dsp:cNvSpPr/>
      </dsp:nvSpPr>
      <dsp:spPr>
        <a:xfrm>
          <a:off x="1194" y="2034691"/>
          <a:ext cx="2329355" cy="931742"/>
        </a:xfrm>
        <a:prstGeom prst="homePlate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Arial" panose="020B0604020202020204"/>
            </a:rPr>
            <a:t>Data Processing</a:t>
          </a:r>
          <a:endParaRPr lang="en-US" sz="1600" kern="1200"/>
        </a:p>
      </dsp:txBody>
      <dsp:txXfrm>
        <a:off x="1194" y="2034691"/>
        <a:ext cx="2096420" cy="931742"/>
      </dsp:txXfrm>
    </dsp:sp>
    <dsp:sp modelId="{614CAD9A-1667-4AF9-8A12-92F3EFC866DA}">
      <dsp:nvSpPr>
        <dsp:cNvPr id="0" name=""/>
        <dsp:cNvSpPr/>
      </dsp:nvSpPr>
      <dsp:spPr>
        <a:xfrm>
          <a:off x="1864679" y="2034691"/>
          <a:ext cx="2329355" cy="931742"/>
        </a:xfrm>
        <a:prstGeom prst="chevron">
          <a:avLst/>
        </a:prstGeom>
        <a:solidFill>
          <a:schemeClr val="accent2">
            <a:shade val="80000"/>
            <a:hueOff val="199568"/>
            <a:satOff val="-23205"/>
            <a:lumOff val="114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Arial" panose="020B0604020202020204"/>
            </a:rPr>
            <a:t>Exploratory Data Analysis</a:t>
          </a:r>
          <a:endParaRPr lang="en-US" sz="1600" kern="1200"/>
        </a:p>
      </dsp:txBody>
      <dsp:txXfrm>
        <a:off x="2330550" y="2034691"/>
        <a:ext cx="1397613" cy="931742"/>
      </dsp:txXfrm>
    </dsp:sp>
    <dsp:sp modelId="{6F33CDEE-2668-4023-B87B-C47944622165}">
      <dsp:nvSpPr>
        <dsp:cNvPr id="0" name=""/>
        <dsp:cNvSpPr/>
      </dsp:nvSpPr>
      <dsp:spPr>
        <a:xfrm>
          <a:off x="3728163" y="2034691"/>
          <a:ext cx="2329355" cy="931742"/>
        </a:xfrm>
        <a:prstGeom prst="chevron">
          <a:avLst/>
        </a:prstGeom>
        <a:solidFill>
          <a:schemeClr val="accent2">
            <a:shade val="80000"/>
            <a:hueOff val="399136"/>
            <a:satOff val="-46411"/>
            <a:lumOff val="2293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Arial" panose="020B0604020202020204"/>
            </a:rPr>
            <a:t>Full/Reduced Multiple Linear Regression</a:t>
          </a:r>
          <a:endParaRPr lang="en-US" sz="1600" kern="1200"/>
        </a:p>
      </dsp:txBody>
      <dsp:txXfrm>
        <a:off x="4194034" y="2034691"/>
        <a:ext cx="1397613" cy="931742"/>
      </dsp:txXfrm>
    </dsp:sp>
    <dsp:sp modelId="{AE95AA3F-1CAC-414E-A96D-1B92118458CE}">
      <dsp:nvSpPr>
        <dsp:cNvPr id="0" name=""/>
        <dsp:cNvSpPr/>
      </dsp:nvSpPr>
      <dsp:spPr>
        <a:xfrm>
          <a:off x="5591648" y="2034691"/>
          <a:ext cx="2329355" cy="931742"/>
        </a:xfrm>
        <a:prstGeom prst="chevron">
          <a:avLst/>
        </a:prstGeom>
        <a:solidFill>
          <a:schemeClr val="accent2">
            <a:shade val="80000"/>
            <a:hueOff val="598703"/>
            <a:satOff val="-69616"/>
            <a:lumOff val="344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Arial" panose="020B0604020202020204"/>
            </a:rPr>
            <a:t>Residual Analysis</a:t>
          </a:r>
        </a:p>
      </dsp:txBody>
      <dsp:txXfrm>
        <a:off x="6057519" y="2034691"/>
        <a:ext cx="1397613" cy="931742"/>
      </dsp:txXfrm>
    </dsp:sp>
    <dsp:sp modelId="{01F5A4E9-6C6D-4B09-B05B-85F8BA8F9B0D}">
      <dsp:nvSpPr>
        <dsp:cNvPr id="0" name=""/>
        <dsp:cNvSpPr/>
      </dsp:nvSpPr>
      <dsp:spPr>
        <a:xfrm>
          <a:off x="7455132" y="2034691"/>
          <a:ext cx="2329355" cy="931742"/>
        </a:xfrm>
        <a:prstGeom prst="chevron">
          <a:avLst/>
        </a:prstGeom>
        <a:solidFill>
          <a:schemeClr val="accent2">
            <a:shade val="80000"/>
            <a:hueOff val="798271"/>
            <a:satOff val="-92821"/>
            <a:lumOff val="458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Arial" panose="020B0604020202020204"/>
            </a:rPr>
            <a:t>Prediction</a:t>
          </a:r>
        </a:p>
      </dsp:txBody>
      <dsp:txXfrm>
        <a:off x="7921003" y="2034691"/>
        <a:ext cx="1397613" cy="9317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90FB0-7803-314F-9BE0-3772887DCBDE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5D7CC-4584-7D4D-9AC5-26861B0A2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3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"Model effects based on regional and seasonal historic data from targeted stores and predict ____"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48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41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05746-5DE4-07B1-5611-4EEBAF38DE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100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3F001E6-D6D1-A396-EE07-7790621213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71394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BD7855-1EA6-1102-5122-4BF617ED2D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14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DB0072-B1E4-2B67-CD64-AFD0CADC50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81000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12EFAB6-9D79-46A4-1400-FA689BD183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394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8E2A34E-676C-226E-E8A6-42635E9CC18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8140" y="3772092"/>
            <a:ext cx="3074469" cy="208185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41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38" y="457201"/>
            <a:ext cx="716866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14203" y="457201"/>
            <a:ext cx="7196798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7AD69-3205-BCCD-4E2D-E72B1D3B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0D675-7591-9D83-10A1-2FEED657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pPr/>
              <a:t>11/27/2022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7773C-2F41-C6E1-AAB5-9601AB5720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A169B0B5-D05E-C4AE-458A-3F4627989B4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81000" y="1435100"/>
            <a:ext cx="7510463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A2623B-F27F-1862-1049-4ADBDCD76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6888" y="1435100"/>
            <a:ext cx="3694112" cy="3417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233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ull Photo"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14450-E163-A0FB-AE33-14F2CE668D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73770"/>
          <a:stretch/>
        </p:blipFill>
        <p:spPr>
          <a:xfrm>
            <a:off x="1" y="5059179"/>
            <a:ext cx="12191999" cy="179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0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5FCBB805-91EF-D0F1-B5CA-BCA3290E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1372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28D4045A-E327-4892-6A89-6CBE5583D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6797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6B75A76D-59A5-A55D-8427-D3105607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1624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Wre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E3126A54-2183-1E0F-7A09-1B69C88E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0686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e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10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C16630-5558-9114-4463-47E138DB6255}"/>
              </a:ext>
            </a:extLst>
          </p:cNvPr>
          <p:cNvSpPr txBox="1">
            <a:spLocks/>
          </p:cNvSpPr>
          <p:nvPr userDrawn="1"/>
        </p:nvSpPr>
        <p:spPr>
          <a:xfrm>
            <a:off x="2447108" y="1680753"/>
            <a:ext cx="8682445" cy="2760617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3552819F-CE1E-70EB-07B5-3B61D257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D913C0-CC86-E0C0-B503-69104064E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3612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7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1800" kern="1200">
          <a:solidFill>
            <a:srgbClr val="B3A369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55A20D-930F-A185-C845-C95F4365004A}"/>
              </a:ext>
            </a:extLst>
          </p:cNvPr>
          <p:cNvSpPr txBox="1">
            <a:spLocks/>
          </p:cNvSpPr>
          <p:nvPr userDrawn="1"/>
        </p:nvSpPr>
        <p:spPr>
          <a:xfrm>
            <a:off x="1746069" y="2137954"/>
            <a:ext cx="8699862" cy="258209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C83A85DD-FCD4-4A59-0F3C-B8F9FA03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5836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ctr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016554A5-B4DD-7045-B047-B7DA6D1E70A4}" type="datetimeFigureOut">
              <a:rPr lang="en-US" smtClean="0"/>
              <a:pPr/>
              <a:t>11/27/2022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1000" y="6182540"/>
            <a:ext cx="9165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AE678206-0642-9F48-9727-6B519CB285F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93" r:id="rId4"/>
    <p:sldLayoutId id="2147483690" r:id="rId5"/>
    <p:sldLayoutId id="2147483691" r:id="rId6"/>
    <p:sldLayoutId id="2147483692" r:id="rId7"/>
    <p:sldLayoutId id="214748369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yasserh/walmart-dataset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ACC4-8BA4-D145-6D28-7181D4BBF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Walmart Sales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02467-1D6D-30DE-402A-35783DB9D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ISYE 6414 Regression Analysis, Fall 2022: Final Project Presentation</a:t>
            </a:r>
          </a:p>
          <a:p>
            <a:r>
              <a:rPr lang="en-US" dirty="0">
                <a:cs typeface="Arial"/>
              </a:rPr>
              <a:t>Team8: Cheng-Wei Huang, Chin-Heng Lin, Jyh-Heng Yu, Yu-Ching Chen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C548E5-A9C6-41B3-91E9-5295650637E5}"/>
              </a:ext>
            </a:extLst>
          </p:cNvPr>
          <p:cNvSpPr txBox="1">
            <a:spLocks/>
          </p:cNvSpPr>
          <p:nvPr/>
        </p:nvSpPr>
        <p:spPr>
          <a:xfrm>
            <a:off x="2447108" y="3473302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rgbClr val="B3A369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Predicting Weekly Sales Using Regression Analysis</a:t>
            </a:r>
          </a:p>
        </p:txBody>
      </p:sp>
    </p:spTree>
    <p:extLst>
      <p:ext uri="{BB962C8B-B14F-4D97-AF65-F5344CB8AC3E}">
        <p14:creationId xmlns:p14="http://schemas.microsoft.com/office/powerpoint/2010/main" val="3862558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0121" y="1260821"/>
            <a:ext cx="10478058" cy="47817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"/>
                <a:ea typeface="Roboto"/>
                <a:cs typeface="Roboto"/>
              </a:rPr>
              <a:t>Histogram for </a:t>
            </a:r>
            <a:r>
              <a:rPr lang="en-US" b="1" i="1" dirty="0">
                <a:latin typeface="Roboto"/>
                <a:ea typeface="Roboto"/>
                <a:cs typeface="Roboto"/>
              </a:rPr>
              <a:t>Month</a:t>
            </a:r>
            <a:r>
              <a:rPr lang="en-US" dirty="0">
                <a:latin typeface="Roboto"/>
                <a:ea typeface="Roboto"/>
                <a:cs typeface="Roboto"/>
              </a:rPr>
              <a:t> versus </a:t>
            </a:r>
            <a:r>
              <a:rPr lang="en-US" b="1" i="1" dirty="0" err="1">
                <a:latin typeface="Roboto"/>
                <a:ea typeface="Roboto"/>
                <a:cs typeface="Roboto"/>
              </a:rPr>
              <a:t>Holiday_Flag</a:t>
            </a:r>
            <a:endParaRPr lang="en-US" b="1" i="1" dirty="0">
              <a:latin typeface="Roboto"/>
              <a:ea typeface="Roboto"/>
              <a:cs typeface="Roboto"/>
            </a:endParaRP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The holiday seasons should be July, September, October, November, and December</a:t>
            </a:r>
            <a:endParaRPr lang="en-US" dirty="0"/>
          </a:p>
          <a:p>
            <a:endParaRPr lang="en-US"/>
          </a:p>
          <a:p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Exploratory Data Analysis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pic>
        <p:nvPicPr>
          <p:cNvPr id="3" name="Picture 4" descr="Chart, bar chart, histogram&#10;&#10;Description automatically generated">
            <a:extLst>
              <a:ext uri="{FF2B5EF4-FFF2-40B4-BE49-F238E27FC236}">
                <a16:creationId xmlns:a16="http://schemas.microsoft.com/office/drawing/2014/main" id="{70F5181C-DC38-4A07-20EC-A9C8FD474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582" y="2233844"/>
            <a:ext cx="6795654" cy="45608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4637C67-9058-9FD3-5AED-184AA3040A67}"/>
              </a:ext>
            </a:extLst>
          </p:cNvPr>
          <p:cNvSpPr/>
          <p:nvPr/>
        </p:nvSpPr>
        <p:spPr>
          <a:xfrm>
            <a:off x="5465567" y="3062991"/>
            <a:ext cx="518346" cy="9783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AC1B97-522C-04BC-3507-AB8442393A33}"/>
              </a:ext>
            </a:extLst>
          </p:cNvPr>
          <p:cNvSpPr/>
          <p:nvPr/>
        </p:nvSpPr>
        <p:spPr>
          <a:xfrm>
            <a:off x="6287869" y="3061636"/>
            <a:ext cx="1713425" cy="15484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935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0173" y="1260821"/>
            <a:ext cx="10117112" cy="478176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>
                <a:latin typeface="Roboto"/>
                <a:ea typeface="Roboto"/>
                <a:cs typeface="Roboto"/>
              </a:rPr>
              <a:t>Model:</a:t>
            </a:r>
            <a:r>
              <a:rPr lang="en-US">
                <a:latin typeface="Roboto"/>
                <a:ea typeface="Roboto"/>
                <a:cs typeface="Roboto"/>
              </a:rPr>
              <a:t> 98 predictors (complete model)</a:t>
            </a:r>
            <a:endParaRPr lang="en-US"/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Insignificant predictor: Store15, Store17, Store22, Store26, Store29, Store35, Store38, Store40, Store42, Year2011, Day10, Day11, Day27, Day30, Weekday1, Weekday4</a:t>
            </a:r>
          </a:p>
          <a:p>
            <a:pPr>
              <a:lnSpc>
                <a:spcPct val="100000"/>
              </a:lnSpc>
            </a:pPr>
            <a:r>
              <a:rPr lang="en-US" b="1">
                <a:latin typeface="Roboto"/>
                <a:ea typeface="Roboto"/>
                <a:cs typeface="Roboto"/>
              </a:rPr>
              <a:t>Adjusted R-square:</a:t>
            </a:r>
            <a:r>
              <a:rPr lang="en-US">
                <a:latin typeface="Roboto"/>
                <a:ea typeface="Roboto"/>
                <a:cs typeface="Roboto"/>
              </a:rPr>
              <a:t> 94.18%</a:t>
            </a:r>
          </a:p>
          <a:p>
            <a:pPr>
              <a:lnSpc>
                <a:spcPct val="100000"/>
              </a:lnSpc>
            </a:pPr>
            <a:r>
              <a:rPr lang="en-US" b="1">
                <a:latin typeface="Roboto"/>
                <a:ea typeface="Roboto"/>
                <a:cs typeface="Roboto"/>
              </a:rPr>
              <a:t>Improvement process:</a:t>
            </a:r>
          </a:p>
          <a:p>
            <a:pPr marL="914400" lvl="1" indent="-457200">
              <a:lnSpc>
                <a:spcPct val="100000"/>
              </a:lnSpc>
              <a:buAutoNum type="arabicPeriod"/>
            </a:pPr>
            <a:r>
              <a:rPr lang="en-US">
                <a:latin typeface="Roboto"/>
                <a:ea typeface="Roboto"/>
                <a:cs typeface="Roboto"/>
              </a:rPr>
              <a:t>Residual </a:t>
            </a:r>
            <a:r>
              <a:rPr lang="en-US" altLang="zh-CN">
                <a:latin typeface="Roboto"/>
                <a:ea typeface="Roboto"/>
                <a:cs typeface="Roboto"/>
              </a:rPr>
              <a:t>analysis</a:t>
            </a:r>
            <a:endParaRPr lang="zh-CN" altLang="en-US">
              <a:latin typeface="Roboto"/>
              <a:ea typeface="Roboto"/>
              <a:cs typeface="Roboto"/>
            </a:endParaRPr>
          </a:p>
          <a:p>
            <a:pPr lvl="2">
              <a:lnSpc>
                <a:spcPct val="100000"/>
              </a:lnSpc>
            </a:pPr>
            <a:r>
              <a:rPr lang="en-US" altLang="zh-CN">
                <a:latin typeface="Roboto"/>
                <a:ea typeface="Roboto"/>
                <a:cs typeface="Roboto"/>
              </a:rPr>
              <a:t>Linearity, independent, normality study</a:t>
            </a:r>
          </a:p>
          <a:p>
            <a:pPr marL="914400" lvl="1" indent="-457200">
              <a:lnSpc>
                <a:spcPct val="100000"/>
              </a:lnSpc>
              <a:buAutoNum type="arabicPeriod"/>
            </a:pPr>
            <a:r>
              <a:rPr lang="en-US" altLang="zh-CN">
                <a:latin typeface="Roboto"/>
                <a:ea typeface="Roboto"/>
                <a:cs typeface="Roboto"/>
              </a:rPr>
              <a:t>Observe data transformation</a:t>
            </a:r>
          </a:p>
          <a:p>
            <a:pPr marL="914400" lvl="1" indent="-457200">
              <a:lnSpc>
                <a:spcPct val="100000"/>
              </a:lnSpc>
              <a:buAutoNum type="arabicPeriod"/>
            </a:pPr>
            <a:r>
              <a:rPr lang="en-US" altLang="zh-CN">
                <a:latin typeface="Roboto"/>
                <a:ea typeface="Roboto"/>
                <a:cs typeface="Roboto"/>
              </a:rPr>
              <a:t>Identify outlier (Cook's distance)</a:t>
            </a:r>
          </a:p>
          <a:p>
            <a:pPr marL="914400" lvl="1" indent="-457200">
              <a:lnSpc>
                <a:spcPct val="100000"/>
              </a:lnSpc>
              <a:buAutoNum type="arabicPeriod"/>
            </a:pPr>
            <a:r>
              <a:rPr lang="en-US" altLang="zh-CN">
                <a:latin typeface="Roboto"/>
                <a:ea typeface="Roboto"/>
                <a:cs typeface="Roboto"/>
              </a:rPr>
              <a:t>Multicollinearity analysis (Variance Inflation Factor (VIF))</a:t>
            </a:r>
            <a:endParaRPr lang="en-US"/>
          </a:p>
          <a:p>
            <a:pPr marL="914400" lvl="1" indent="-457200">
              <a:lnSpc>
                <a:spcPct val="100000"/>
              </a:lnSpc>
              <a:buAutoNum type="arabicPeriod"/>
            </a:pPr>
            <a:endParaRPr lang="en-US" altLang="zh-CN">
              <a:latin typeface="Roboto"/>
              <a:ea typeface="Roboto"/>
              <a:cs typeface="Roboto"/>
            </a:endParaRPr>
          </a:p>
          <a:p>
            <a:endParaRPr lang="en-US">
              <a:latin typeface="Roboto"/>
              <a:ea typeface="Roboto"/>
              <a:cs typeface="Roboto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Regression Analysis – Full model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906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8BC0553F-721E-CD81-4416-E9D01B810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556" y="1466238"/>
            <a:ext cx="4102527" cy="2751220"/>
          </a:xfrm>
          <a:prstGeom prst="rect">
            <a:avLst/>
          </a:prstGeom>
          <a:ln>
            <a:noFill/>
          </a:ln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3898" y="1234546"/>
            <a:ext cx="10117112" cy="10243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latin typeface="Roboto"/>
                <a:ea typeface="Roboto"/>
                <a:cs typeface="Roboto"/>
              </a:rPr>
              <a:t>Residual Analysis – Linearity </a:t>
            </a:r>
          </a:p>
          <a:p>
            <a:pPr lvl="1"/>
            <a:endParaRPr lang="en-US" b="1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Regression Analysis – Full model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pic>
        <p:nvPicPr>
          <p:cNvPr id="3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75CC4445-8D42-0EE8-322E-2F656B314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033" y="3991256"/>
            <a:ext cx="4110399" cy="2754248"/>
          </a:xfrm>
          <a:prstGeom prst="rect">
            <a:avLst/>
          </a:prstGeom>
          <a:ln>
            <a:noFill/>
          </a:ln>
        </p:spPr>
      </p:pic>
      <p:pic>
        <p:nvPicPr>
          <p:cNvPr id="5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4586752A-F86C-3A4C-AF8E-291D2A0D7C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310" y="3951843"/>
            <a:ext cx="4108695" cy="2754248"/>
          </a:xfrm>
          <a:prstGeom prst="rect">
            <a:avLst/>
          </a:prstGeom>
          <a:ln>
            <a:noFill/>
          </a:ln>
        </p:spPr>
      </p:pic>
      <p:pic>
        <p:nvPicPr>
          <p:cNvPr id="10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7ECA41E7-9169-31CB-D656-C897F55AE3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3310" y="1461778"/>
            <a:ext cx="4111241" cy="275424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3597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0135FD19-4DE1-ABF2-7263-AD9CB3FB77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248" b="6811"/>
          <a:stretch/>
        </p:blipFill>
        <p:spPr>
          <a:xfrm>
            <a:off x="1898773" y="1002071"/>
            <a:ext cx="4821410" cy="2974493"/>
          </a:xfrm>
          <a:prstGeom prst="rect">
            <a:avLst/>
          </a:prstGeom>
          <a:ln>
            <a:noFill/>
          </a:ln>
        </p:spPr>
      </p:pic>
      <p:pic>
        <p:nvPicPr>
          <p:cNvPr id="10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179A7E8A-6E44-CA8C-3665-1A26910B8E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14" r="-533" b="3902"/>
          <a:stretch/>
        </p:blipFill>
        <p:spPr>
          <a:xfrm>
            <a:off x="2018836" y="4086309"/>
            <a:ext cx="4717420" cy="2751519"/>
          </a:xfrm>
          <a:prstGeom prst="rect">
            <a:avLst/>
          </a:prstGeom>
          <a:ln>
            <a:noFill/>
          </a:ln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0173" y="1260821"/>
            <a:ext cx="10117112" cy="47817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latin typeface="Roboto"/>
                <a:ea typeface="Roboto"/>
                <a:cs typeface="Roboto"/>
              </a:rPr>
              <a:t>Residual Analysis – Independent &amp; Normality</a:t>
            </a:r>
          </a:p>
          <a:p>
            <a:pPr lvl="1"/>
            <a:endParaRPr lang="en-US" b="1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Regression Analysis – Full model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pic>
        <p:nvPicPr>
          <p:cNvPr id="3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869607F2-BA05-506A-6456-72B2BA978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5139" y="2505113"/>
            <a:ext cx="4544290" cy="302366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0683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6556" y="1260821"/>
            <a:ext cx="10117112" cy="101658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latin typeface="Roboto"/>
                <a:ea typeface="Roboto"/>
                <a:cs typeface="Roboto"/>
              </a:rPr>
              <a:t>Data transformation – QQ-plot observations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Regression Analysis – Full model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pic>
        <p:nvPicPr>
          <p:cNvPr id="10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4178657F-0220-10D2-3ED0-B9C9C26E0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283" y="2073906"/>
            <a:ext cx="6329081" cy="430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052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1523" y="1275198"/>
            <a:ext cx="10112630" cy="10163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latin typeface="Roboto"/>
                <a:ea typeface="Roboto"/>
                <a:cs typeface="Roboto"/>
              </a:rPr>
              <a:t>Outlier Selection (Cook's Distance)</a:t>
            </a:r>
          </a:p>
          <a:p>
            <a:pPr lvl="1"/>
            <a:r>
              <a:rPr lang="en-US">
                <a:latin typeface="Roboto"/>
                <a:ea typeface="Roboto"/>
                <a:cs typeface="Roboto"/>
              </a:rPr>
              <a:t>Threshold: 4/n = 4/5148 = 0.00078 (n: number of training data)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Regression Analysis – Full model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pic>
        <p:nvPicPr>
          <p:cNvPr id="3" name="Picture 4" descr="Chart&#10;&#10;Description automatically generated">
            <a:extLst>
              <a:ext uri="{FF2B5EF4-FFF2-40B4-BE49-F238E27FC236}">
                <a16:creationId xmlns:a16="http://schemas.microsoft.com/office/drawing/2014/main" id="{73C11010-BC01-A353-9A11-400BF067C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452" y="2303119"/>
            <a:ext cx="6414653" cy="4339842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3FB6A50-C36B-E3DF-EA2E-3F3011B69787}"/>
              </a:ext>
            </a:extLst>
          </p:cNvPr>
          <p:cNvCxnSpPr/>
          <p:nvPr/>
        </p:nvCxnSpPr>
        <p:spPr>
          <a:xfrm>
            <a:off x="3045807" y="5176925"/>
            <a:ext cx="4894344" cy="4386"/>
          </a:xfrm>
          <a:prstGeom prst="straightConnector1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5952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1523" y="1275198"/>
            <a:ext cx="10112630" cy="14023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latin typeface="Roboto"/>
                <a:ea typeface="Roboto"/>
                <a:cs typeface="Roboto"/>
              </a:rPr>
              <a:t>Variance Inflation Factor (VIF)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Consider GVIF^(1/(2*</a:t>
            </a:r>
            <a:r>
              <a:rPr lang="en-US" dirty="0" err="1">
                <a:latin typeface="Roboto"/>
                <a:ea typeface="Roboto"/>
                <a:cs typeface="Roboto"/>
              </a:rPr>
              <a:t>Df</a:t>
            </a:r>
            <a:r>
              <a:rPr lang="en-US" dirty="0">
                <a:latin typeface="Roboto"/>
                <a:ea typeface="Roboto"/>
                <a:cs typeface="Roboto"/>
              </a:rPr>
              <a:t>)) for variable validation</a:t>
            </a: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CPI significantly higher (=33.267)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Regression Analysis – Full model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pic>
        <p:nvPicPr>
          <p:cNvPr id="12" name="Picture 12" descr="Text&#10;&#10;Description automatically generated">
            <a:extLst>
              <a:ext uri="{FF2B5EF4-FFF2-40B4-BE49-F238E27FC236}">
                <a16:creationId xmlns:a16="http://schemas.microsoft.com/office/drawing/2014/main" id="{DD2260A1-CFB7-17E4-DB0D-B94CDF71D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751" y="2905564"/>
            <a:ext cx="5704935" cy="237917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449B5DE-6EF4-186D-B704-B6B8BC608F7F}"/>
              </a:ext>
            </a:extLst>
          </p:cNvPr>
          <p:cNvSpPr/>
          <p:nvPr/>
        </p:nvSpPr>
        <p:spPr>
          <a:xfrm>
            <a:off x="3968978" y="3977133"/>
            <a:ext cx="6077107" cy="1889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46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0173" y="1260821"/>
            <a:ext cx="10117112" cy="47817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Roboto"/>
                <a:ea typeface="Roboto"/>
                <a:cs typeface="Roboto"/>
              </a:rPr>
              <a:t>3 improvements we conducted based on the Residuals Analysis</a:t>
            </a:r>
            <a:endParaRPr lang="en-US"/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>
                <a:latin typeface="Roboto"/>
                <a:ea typeface="Roboto"/>
                <a:cs typeface="Roboto"/>
              </a:rPr>
              <a:t>Deleted the outlier with Cook's Distance larger than 0.00077 (4/5148)</a:t>
            </a:r>
            <a:endParaRPr lang="en-US"/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>
                <a:latin typeface="Roboto"/>
                <a:ea typeface="Roboto"/>
                <a:cs typeface="Roboto"/>
              </a:rPr>
              <a:t>Took out the predictor </a:t>
            </a:r>
            <a:r>
              <a:rPr lang="en-US" b="1" i="1">
                <a:latin typeface="Roboto"/>
                <a:ea typeface="Roboto"/>
                <a:cs typeface="Roboto"/>
              </a:rPr>
              <a:t>CPI</a:t>
            </a:r>
            <a:r>
              <a:rPr lang="en-US">
                <a:latin typeface="Roboto"/>
                <a:ea typeface="Roboto"/>
                <a:cs typeface="Roboto"/>
              </a:rPr>
              <a:t>, whose VIF value is large</a:t>
            </a:r>
            <a:endParaRPr lang="en-US"/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>
                <a:latin typeface="Roboto"/>
                <a:ea typeface="Roboto"/>
                <a:cs typeface="Roboto"/>
              </a:rPr>
              <a:t>Fitted the model with Square Root Transformation</a:t>
            </a:r>
            <a:endParaRPr lang="en-US"/>
          </a:p>
          <a:p>
            <a:pPr marL="914400" lvl="1" indent="-457200">
              <a:buAutoNum type="arabicPeriod"/>
            </a:pPr>
            <a:endParaRPr lang="en-US"/>
          </a:p>
          <a:p>
            <a:endParaRPr lang="en-US"/>
          </a:p>
          <a:p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Regression Analysis – Reduced Model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43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8058" y="1517204"/>
            <a:ext cx="10117112" cy="47817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Model Comparison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292678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56883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PROBLEM FORMULATION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66058"/>
            <a:ext cx="1514007" cy="929390"/>
          </a:xfrm>
          <a:prstGeom prst="rect">
            <a:avLst/>
          </a:prstGeom>
          <a:solidFill>
            <a:srgbClr val="B3A369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solidFill>
                  <a:srgbClr val="FFFFFF"/>
                </a:solidFill>
                <a:cs typeface="Arial"/>
              </a:rPr>
              <a:t>ANALYSIS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45253"/>
            <a:ext cx="1514007" cy="92939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graphicFrame>
        <p:nvGraphicFramePr>
          <p:cNvPr id="5" name="Table 9">
            <a:extLst>
              <a:ext uri="{FF2B5EF4-FFF2-40B4-BE49-F238E27FC236}">
                <a16:creationId xmlns:a16="http://schemas.microsoft.com/office/drawing/2014/main" id="{9D9C9D2A-9983-4586-B031-2AB9F9DC0B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701210"/>
              </p:ext>
            </p:extLst>
          </p:nvPr>
        </p:nvGraphicFramePr>
        <p:xfrm>
          <a:off x="1836980" y="1094519"/>
          <a:ext cx="9644983" cy="5308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4673">
                  <a:extLst>
                    <a:ext uri="{9D8B030D-6E8A-4147-A177-3AD203B41FA5}">
                      <a16:colId xmlns:a16="http://schemas.microsoft.com/office/drawing/2014/main" val="2802589478"/>
                    </a:ext>
                  </a:extLst>
                </a:gridCol>
                <a:gridCol w="3201495">
                  <a:extLst>
                    <a:ext uri="{9D8B030D-6E8A-4147-A177-3AD203B41FA5}">
                      <a16:colId xmlns:a16="http://schemas.microsoft.com/office/drawing/2014/main" val="3766410929"/>
                    </a:ext>
                  </a:extLst>
                </a:gridCol>
                <a:gridCol w="1852919">
                  <a:extLst>
                    <a:ext uri="{9D8B030D-6E8A-4147-A177-3AD203B41FA5}">
                      <a16:colId xmlns:a16="http://schemas.microsoft.com/office/drawing/2014/main" val="12323561"/>
                    </a:ext>
                  </a:extLst>
                </a:gridCol>
                <a:gridCol w="1315682">
                  <a:extLst>
                    <a:ext uri="{9D8B030D-6E8A-4147-A177-3AD203B41FA5}">
                      <a16:colId xmlns:a16="http://schemas.microsoft.com/office/drawing/2014/main" val="3012914185"/>
                    </a:ext>
                  </a:extLst>
                </a:gridCol>
                <a:gridCol w="1556892">
                  <a:extLst>
                    <a:ext uri="{9D8B030D-6E8A-4147-A177-3AD203B41FA5}">
                      <a16:colId xmlns:a16="http://schemas.microsoft.com/office/drawing/2014/main" val="791994663"/>
                    </a:ext>
                  </a:extLst>
                </a:gridCol>
                <a:gridCol w="1233322">
                  <a:extLst>
                    <a:ext uri="{9D8B030D-6E8A-4147-A177-3AD203B41FA5}">
                      <a16:colId xmlns:a16="http://schemas.microsoft.com/office/drawing/2014/main" val="3776990068"/>
                    </a:ext>
                  </a:extLst>
                </a:gridCol>
              </a:tblGrid>
              <a:tr h="52712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MSPE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Precision Measure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Adjusted R-squared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R-squared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3879549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Full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20,955.845,278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0.06593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0.9418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0.9429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610978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MLR – remove </a:t>
                      </a:r>
                      <a:r>
                        <a:rPr lang="en-US" b="1" i="1"/>
                        <a:t>CPI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21,104,573,984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0.0664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0.9414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0.9425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563498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MLR – remove outlier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24,732,754,076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0.07781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0.9751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0.9756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790343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MLR – Sqrt transformation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</a:rPr>
                        <a:t>19,037,280,458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</a:rPr>
                        <a:t>0.05989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</a:rPr>
                        <a:t>0.9605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>
                          <a:solidFill>
                            <a:srgbClr val="FF0000"/>
                          </a:solidFill>
                        </a:rPr>
                        <a:t>0.9613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1710492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MLR – Sqrt transformation + remove </a:t>
                      </a:r>
                      <a:r>
                        <a:rPr lang="en-US" b="1" i="1"/>
                        <a:t>CPI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19,205,406,402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0.06042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0.9603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0.9611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205400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MLR – Sqrt transformation + remove outlier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23,502,067,318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0.07394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0.9784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0.9788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7672526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MLR – remove outlier + </a:t>
                      </a:r>
                      <a:r>
                        <a:rPr lang="en-US" sz="1800" b="0" i="0" u="none" strike="noStrike" noProof="0">
                          <a:latin typeface="Arial"/>
                        </a:rPr>
                        <a:t>remove </a:t>
                      </a:r>
                      <a:r>
                        <a:rPr lang="en-US" sz="1800" b="1" i="1" u="none" strike="noStrike" noProof="0">
                          <a:latin typeface="Arial"/>
                        </a:rPr>
                        <a:t>CPI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24,856,912,284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0.07820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0.9750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0.9755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875499"/>
                  </a:ext>
                </a:extLst>
              </a:tr>
              <a:tr h="52712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MLR – Sqrt transformation + remove outlier + </a:t>
                      </a:r>
                      <a:r>
                        <a:rPr lang="en-US" sz="1800" b="0" i="0" u="none" strike="noStrike" noProof="0">
                          <a:latin typeface="Arial"/>
                        </a:rPr>
                        <a:t>remove </a:t>
                      </a:r>
                      <a:r>
                        <a:rPr lang="en-US" sz="1800" b="1" i="1" u="none" strike="noStrike" noProof="0">
                          <a:latin typeface="Arial"/>
                        </a:rPr>
                        <a:t>CPI</a:t>
                      </a:r>
                      <a:endParaRPr lang="en-US" sz="1800" b="0" i="0" u="none" strike="noStrike" noProof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23,618.983,170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0.07431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0.9788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858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136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8058" y="1517204"/>
            <a:ext cx="10117112" cy="478176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>
              <a:latin typeface="Roboto"/>
              <a:ea typeface="Roboto"/>
              <a:cs typeface="Roboto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Model Comparison</a:t>
            </a:r>
            <a:endParaRPr lang="en-US"/>
          </a:p>
        </p:txBody>
      </p:sp>
      <p:graphicFrame>
        <p:nvGraphicFramePr>
          <p:cNvPr id="5" name="Table 9">
            <a:extLst>
              <a:ext uri="{FF2B5EF4-FFF2-40B4-BE49-F238E27FC236}">
                <a16:creationId xmlns:a16="http://schemas.microsoft.com/office/drawing/2014/main" id="{ABB5A91F-EA06-135C-0E18-AFBF54CEB2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2486938"/>
              </p:ext>
            </p:extLst>
          </p:nvPr>
        </p:nvGraphicFramePr>
        <p:xfrm>
          <a:off x="1836980" y="1094519"/>
          <a:ext cx="9277818" cy="5195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4673">
                  <a:extLst>
                    <a:ext uri="{9D8B030D-6E8A-4147-A177-3AD203B41FA5}">
                      <a16:colId xmlns:a16="http://schemas.microsoft.com/office/drawing/2014/main" val="2802589478"/>
                    </a:ext>
                  </a:extLst>
                </a:gridCol>
                <a:gridCol w="3201495">
                  <a:extLst>
                    <a:ext uri="{9D8B030D-6E8A-4147-A177-3AD203B41FA5}">
                      <a16:colId xmlns:a16="http://schemas.microsoft.com/office/drawing/2014/main" val="3766410929"/>
                    </a:ext>
                  </a:extLst>
                </a:gridCol>
                <a:gridCol w="2346300">
                  <a:extLst>
                    <a:ext uri="{9D8B030D-6E8A-4147-A177-3AD203B41FA5}">
                      <a16:colId xmlns:a16="http://schemas.microsoft.com/office/drawing/2014/main" val="12323561"/>
                    </a:ext>
                  </a:extLst>
                </a:gridCol>
                <a:gridCol w="1809063">
                  <a:extLst>
                    <a:ext uri="{9D8B030D-6E8A-4147-A177-3AD203B41FA5}">
                      <a16:colId xmlns:a16="http://schemas.microsoft.com/office/drawing/2014/main" val="3012914185"/>
                    </a:ext>
                  </a:extLst>
                </a:gridCol>
                <a:gridCol w="1436287">
                  <a:extLst>
                    <a:ext uri="{9D8B030D-6E8A-4147-A177-3AD203B41FA5}">
                      <a16:colId xmlns:a16="http://schemas.microsoft.com/office/drawing/2014/main" val="791994663"/>
                    </a:ext>
                  </a:extLst>
                </a:gridCol>
              </a:tblGrid>
              <a:tr h="52712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Constant Variance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Linearity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Normality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3879549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Full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610978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MLR – remove </a:t>
                      </a:r>
                      <a:r>
                        <a:rPr lang="en-US" b="1" i="1"/>
                        <a:t>CPI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563498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MLR – remove outlier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790343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MLR – Sqrt transformation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buNone/>
                      </a:pPr>
                      <a:r>
                        <a:rPr lang="en-US" sz="1800" kern="120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buNone/>
                      </a:pPr>
                      <a:r>
                        <a:rPr lang="en-US" sz="1800" kern="120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ctr" defTabSz="914400" rtl="0" eaLnBrk="1" latinLnBrk="0" hangingPunct="1">
                        <a:buNone/>
                      </a:pPr>
                      <a:r>
                        <a:rPr lang="en-US" sz="1800" kern="120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1710492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MLR – Sqrt transformation + remove </a:t>
                      </a:r>
                      <a:r>
                        <a:rPr lang="en-US" b="1" i="1"/>
                        <a:t>CPI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205400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MLR – Sqrt transformation + remove outlier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7672526"/>
                  </a:ext>
                </a:extLst>
              </a:tr>
              <a:tr h="527124">
                <a:tc>
                  <a:txBody>
                    <a:bodyPr/>
                    <a:lstStyle/>
                    <a:p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MLR – remove outlier + </a:t>
                      </a:r>
                      <a:r>
                        <a:rPr lang="en-US" sz="1800" b="0" i="0" u="none" strike="noStrike" noProof="0">
                          <a:latin typeface="Arial"/>
                        </a:rPr>
                        <a:t>remove </a:t>
                      </a:r>
                      <a:r>
                        <a:rPr lang="en-US" sz="1800" b="1" i="1" u="none" strike="noStrike" noProof="0">
                          <a:latin typeface="Arial"/>
                        </a:rPr>
                        <a:t>CPI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875499"/>
                  </a:ext>
                </a:extLst>
              </a:tr>
              <a:tr h="52712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MLR – Sqrt transformation + remove outlier + </a:t>
                      </a:r>
                      <a:r>
                        <a:rPr lang="en-US" sz="1800" b="0" i="0" u="none" strike="noStrike" noProof="0">
                          <a:latin typeface="Arial"/>
                        </a:rPr>
                        <a:t>remove </a:t>
                      </a:r>
                      <a:r>
                        <a:rPr lang="en-US" sz="1800" b="1" i="1" u="none" strike="noStrike" noProof="0">
                          <a:latin typeface="Arial"/>
                        </a:rPr>
                        <a:t>CPI</a:t>
                      </a:r>
                      <a:endParaRPr lang="en-US" sz="1800" b="0" i="0" u="none" strike="noStrike" noProof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858104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B7FFEE65-179E-49F5-1F81-F25B1071AFBC}"/>
              </a:ext>
            </a:extLst>
          </p:cNvPr>
          <p:cNvSpPr/>
          <p:nvPr/>
        </p:nvSpPr>
        <p:spPr>
          <a:xfrm>
            <a:off x="104931" y="1292678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87DAB6-5176-6688-497B-1C92C2E84E18}"/>
              </a:ext>
            </a:extLst>
          </p:cNvPr>
          <p:cNvSpPr/>
          <p:nvPr/>
        </p:nvSpPr>
        <p:spPr>
          <a:xfrm>
            <a:off x="104930" y="2456883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PROBLEM FORMULATION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4BF092-225F-8216-0E0F-FAAF059A4F31}"/>
              </a:ext>
            </a:extLst>
          </p:cNvPr>
          <p:cNvSpPr/>
          <p:nvPr/>
        </p:nvSpPr>
        <p:spPr>
          <a:xfrm>
            <a:off x="104931" y="3666058"/>
            <a:ext cx="1514007" cy="929390"/>
          </a:xfrm>
          <a:prstGeom prst="rect">
            <a:avLst/>
          </a:prstGeom>
          <a:solidFill>
            <a:srgbClr val="B3A369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solidFill>
                  <a:srgbClr val="FFFFFF"/>
                </a:solidFill>
                <a:cs typeface="Arial"/>
              </a:rPr>
              <a:t>ANALYSIS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D68463-4D60-9F3E-1D01-15727B9B1AC3}"/>
              </a:ext>
            </a:extLst>
          </p:cNvPr>
          <p:cNvSpPr/>
          <p:nvPr/>
        </p:nvSpPr>
        <p:spPr>
          <a:xfrm>
            <a:off x="104931" y="4845253"/>
            <a:ext cx="1514007" cy="92939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485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838" y="41696"/>
            <a:ext cx="10042161" cy="1014761"/>
          </a:xfrm>
        </p:spPr>
        <p:txBody>
          <a:bodyPr/>
          <a:lstStyle/>
          <a:p>
            <a:r>
              <a:rPr lang="en-US" dirty="0">
                <a:latin typeface="Roboto"/>
                <a:ea typeface="Roboto"/>
                <a:cs typeface="Roboto"/>
              </a:rPr>
              <a:t>The Team - Team8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02633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/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66838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76013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55208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CONCLUSION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438CDF-C305-4517-8321-F77813B094D7}"/>
              </a:ext>
            </a:extLst>
          </p:cNvPr>
          <p:cNvSpPr/>
          <p:nvPr/>
        </p:nvSpPr>
        <p:spPr>
          <a:xfrm>
            <a:off x="2251022" y="3608880"/>
            <a:ext cx="9559977" cy="238837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444FE9F-AED6-4C80-B9A7-9D281C35AE1E}"/>
              </a:ext>
            </a:extLst>
          </p:cNvPr>
          <p:cNvSpPr/>
          <p:nvPr/>
        </p:nvSpPr>
        <p:spPr>
          <a:xfrm>
            <a:off x="4252209" y="1006897"/>
            <a:ext cx="5216577" cy="221351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784D509-C51F-4654-8853-88CE4DECB047}"/>
              </a:ext>
            </a:extLst>
          </p:cNvPr>
          <p:cNvGrpSpPr/>
          <p:nvPr/>
        </p:nvGrpSpPr>
        <p:grpSpPr>
          <a:xfrm>
            <a:off x="4348093" y="1170712"/>
            <a:ext cx="4809270" cy="1872707"/>
            <a:chOff x="4348093" y="1170712"/>
            <a:chExt cx="4809270" cy="187270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124D557-236E-41C0-8E36-E8B6B987ED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1335" b="11335"/>
            <a:stretch/>
          </p:blipFill>
          <p:spPr>
            <a:xfrm>
              <a:off x="7390151" y="1170712"/>
              <a:ext cx="1767212" cy="1872707"/>
            </a:xfrm>
            <a:prstGeom prst="ellipse">
              <a:avLst/>
            </a:prstGeom>
            <a:ln w="12700">
              <a:solidFill>
                <a:schemeClr val="accent1"/>
              </a:solidFill>
            </a:ln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2048E7D-237A-4F4F-A6E4-4833DDE3DFD2}"/>
                </a:ext>
              </a:extLst>
            </p:cNvPr>
            <p:cNvSpPr txBox="1"/>
            <p:nvPr/>
          </p:nvSpPr>
          <p:spPr>
            <a:xfrm>
              <a:off x="4348093" y="1480054"/>
              <a:ext cx="337086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/>
                <a:t>Dr. David </a:t>
              </a:r>
              <a:r>
                <a:rPr lang="en-US" sz="2400" b="1" err="1"/>
                <a:t>Goldsman</a:t>
              </a:r>
              <a:endParaRPr lang="en-US" sz="2400" b="1"/>
            </a:p>
            <a:p>
              <a:r>
                <a:rPr lang="en-US" sz="2400" b="1"/>
                <a:t>Instructor </a:t>
              </a:r>
            </a:p>
            <a:p>
              <a:r>
                <a:rPr lang="en-US" sz="2400" b="1"/>
                <a:t>ISYE 6414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185296-3A91-449D-A273-CB65ED12006C}"/>
              </a:ext>
            </a:extLst>
          </p:cNvPr>
          <p:cNvGrpSpPr/>
          <p:nvPr/>
        </p:nvGrpSpPr>
        <p:grpSpPr>
          <a:xfrm>
            <a:off x="2655970" y="3888665"/>
            <a:ext cx="2039126" cy="2050019"/>
            <a:chOff x="2391872" y="3888665"/>
            <a:chExt cx="2039126" cy="2050019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CA704D39-05F1-494B-AAC8-AE3FE420F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738874" y="3888665"/>
              <a:ext cx="1345122" cy="1345122"/>
            </a:xfrm>
            <a:prstGeom prst="ellipse">
              <a:avLst/>
            </a:prstGeom>
            <a:ln w="12700">
              <a:solidFill>
                <a:schemeClr val="accent1"/>
              </a:solidFill>
            </a:ln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6ED380B-5BC3-4926-954C-376A1ECD8347}"/>
                </a:ext>
              </a:extLst>
            </p:cNvPr>
            <p:cNvSpPr txBox="1"/>
            <p:nvPr/>
          </p:nvSpPr>
          <p:spPr>
            <a:xfrm>
              <a:off x="2391872" y="5292353"/>
              <a:ext cx="2039126" cy="64633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b="1"/>
                <a:t>Cheng-Wei </a:t>
              </a:r>
              <a:r>
                <a:rPr lang="en-US" b="1">
                  <a:ea typeface="+mn-lt"/>
                  <a:cs typeface="+mn-lt"/>
                </a:rPr>
                <a:t>(Wilson)</a:t>
              </a:r>
              <a:r>
                <a:rPr lang="en-US" b="1"/>
                <a:t> Huang 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65C9E67-E8E5-4D4D-9E76-731E6C14FD4E}"/>
              </a:ext>
            </a:extLst>
          </p:cNvPr>
          <p:cNvGrpSpPr/>
          <p:nvPr/>
        </p:nvGrpSpPr>
        <p:grpSpPr>
          <a:xfrm>
            <a:off x="4787169" y="3888665"/>
            <a:ext cx="2039126" cy="1773020"/>
            <a:chOff x="2391872" y="3888665"/>
            <a:chExt cx="2039126" cy="1773020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73E68356-9551-4A64-8908-03F987B73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2738874" y="3888665"/>
              <a:ext cx="1345122" cy="1345122"/>
            </a:xfrm>
            <a:prstGeom prst="ellipse">
              <a:avLst/>
            </a:prstGeom>
            <a:ln w="12700">
              <a:solidFill>
                <a:schemeClr val="accent1"/>
              </a:solidFill>
            </a:ln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289FB4D-066D-4B00-A060-FCABD9C90521}"/>
                </a:ext>
              </a:extLst>
            </p:cNvPr>
            <p:cNvSpPr txBox="1"/>
            <p:nvPr/>
          </p:nvSpPr>
          <p:spPr>
            <a:xfrm>
              <a:off x="2391872" y="5292353"/>
              <a:ext cx="203912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b="1"/>
                <a:t>Chin-Heng Lin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CB40FFA-52D4-422C-819B-2AE0185230C4}"/>
              </a:ext>
            </a:extLst>
          </p:cNvPr>
          <p:cNvGrpSpPr/>
          <p:nvPr/>
        </p:nvGrpSpPr>
        <p:grpSpPr>
          <a:xfrm>
            <a:off x="6997730" y="3888665"/>
            <a:ext cx="1839820" cy="1773020"/>
            <a:chOff x="2391872" y="3888665"/>
            <a:chExt cx="2039126" cy="1773020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8F98BEE6-11C4-4B95-8D9C-6E9502157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2693727" y="3888665"/>
              <a:ext cx="1490839" cy="1345122"/>
            </a:xfrm>
            <a:prstGeom prst="ellipse">
              <a:avLst/>
            </a:prstGeom>
            <a:ln w="12700">
              <a:solidFill>
                <a:schemeClr val="accent1"/>
              </a:solidFill>
            </a:ln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8447D9F-DE64-4217-83ED-8375CCCBE0C4}"/>
                </a:ext>
              </a:extLst>
            </p:cNvPr>
            <p:cNvSpPr txBox="1"/>
            <p:nvPr/>
          </p:nvSpPr>
          <p:spPr>
            <a:xfrm>
              <a:off x="2391872" y="5292353"/>
              <a:ext cx="20391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err="1"/>
                <a:t>Jyh</a:t>
              </a:r>
              <a:r>
                <a:rPr lang="en-US" b="1"/>
                <a:t>-Heng Yu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DCCC86A-8119-42FE-961D-4F9DDC7DF363}"/>
              </a:ext>
            </a:extLst>
          </p:cNvPr>
          <p:cNvGrpSpPr/>
          <p:nvPr/>
        </p:nvGrpSpPr>
        <p:grpSpPr>
          <a:xfrm>
            <a:off x="9208291" y="3888665"/>
            <a:ext cx="2039126" cy="1773020"/>
            <a:chOff x="2391872" y="3888665"/>
            <a:chExt cx="2039126" cy="1773020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3552EF0-DDF5-4E8D-BFF7-B9E4EBC53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16656" b="16656"/>
            <a:stretch/>
          </p:blipFill>
          <p:spPr>
            <a:xfrm>
              <a:off x="2738874" y="3888665"/>
              <a:ext cx="1345122" cy="1345122"/>
            </a:xfrm>
            <a:prstGeom prst="ellipse">
              <a:avLst/>
            </a:prstGeom>
            <a:ln w="12700">
              <a:solidFill>
                <a:schemeClr val="accent1"/>
              </a:solidFill>
            </a:ln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18C959D-692E-46FF-8DDE-E6C683F70C6F}"/>
                </a:ext>
              </a:extLst>
            </p:cNvPr>
            <p:cNvSpPr txBox="1"/>
            <p:nvPr/>
          </p:nvSpPr>
          <p:spPr>
            <a:xfrm>
              <a:off x="2391872" y="5292353"/>
              <a:ext cx="203912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b="1"/>
                <a:t>Yu-Ching Chen</a:t>
              </a:r>
              <a:endParaRPr lang="en-US" b="1"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28196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8058" y="1517204"/>
            <a:ext cx="10117112" cy="478176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>
              <a:latin typeface="Roboto"/>
              <a:ea typeface="Roboto"/>
              <a:cs typeface="Roboto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Conclusions &amp; Recommendations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284116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48321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PROBLEM FORMULATION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57496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  <a:cs typeface="Arial"/>
              </a:rPr>
              <a:t>ANALYSIS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36691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C69320C6-EF4E-58A4-5811-89F512474CAA}"/>
              </a:ext>
            </a:extLst>
          </p:cNvPr>
          <p:cNvSpPr txBox="1">
            <a:spLocks/>
          </p:cNvSpPr>
          <p:nvPr/>
        </p:nvSpPr>
        <p:spPr>
          <a:xfrm>
            <a:off x="1730173" y="1260821"/>
            <a:ext cx="10117112" cy="478176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b="1" dirty="0">
                <a:latin typeface="Roboto"/>
                <a:ea typeface="Roboto"/>
                <a:cs typeface="Roboto"/>
              </a:rPr>
              <a:t>Final selected model:</a:t>
            </a:r>
            <a:r>
              <a:rPr lang="en-US" dirty="0">
                <a:latin typeface="Roboto"/>
                <a:ea typeface="Roboto"/>
                <a:cs typeface="Roboto"/>
              </a:rPr>
              <a:t> Complete multiple linear regression with Square Root Transformation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Foresee seasonal and promotional demand spikes based on regression model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Deep dive the cause of Normality assumption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Include more data with different years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>
                <a:latin typeface="Roboto"/>
                <a:ea typeface="Roboto"/>
                <a:cs typeface="Roboto"/>
              </a:rPr>
              <a:t>Collect product category data as predictor to better target unfulfilled demand </a:t>
            </a:r>
            <a:endParaRPr lang="en-US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153261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FCC684B8-A52B-6881-5C56-17569A4417AA}"/>
              </a:ext>
            </a:extLst>
          </p:cNvPr>
          <p:cNvSpPr txBox="1">
            <a:spLocks/>
          </p:cNvSpPr>
          <p:nvPr/>
        </p:nvSpPr>
        <p:spPr>
          <a:xfrm>
            <a:off x="1369279" y="2385882"/>
            <a:ext cx="8906692" cy="25951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/>
              <a:t>Any Questions? 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F67E90F-8B2A-097C-35B9-0E3493E69DDF}"/>
              </a:ext>
            </a:extLst>
          </p:cNvPr>
          <p:cNvSpPr txBox="1">
            <a:spLocks/>
          </p:cNvSpPr>
          <p:nvPr/>
        </p:nvSpPr>
        <p:spPr>
          <a:xfrm>
            <a:off x="1445479" y="2900088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rgbClr val="B3A369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Thank you!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7CEB25B5-3FB8-2CD5-6957-6281960A1CEF}"/>
              </a:ext>
            </a:extLst>
          </p:cNvPr>
          <p:cNvSpPr txBox="1">
            <a:spLocks/>
          </p:cNvSpPr>
          <p:nvPr/>
        </p:nvSpPr>
        <p:spPr>
          <a:xfrm>
            <a:off x="1445479" y="651610"/>
            <a:ext cx="8906692" cy="259515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>
                <a:solidFill>
                  <a:schemeClr val="tx1"/>
                </a:solidFill>
                <a:latin typeface="Roboto"/>
                <a:ea typeface="Roboto"/>
                <a:cs typeface="Roboto"/>
              </a:rPr>
              <a:t>Walmart Sales Prediction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10188439-DCE6-5DAA-7B41-2208356B6195}"/>
              </a:ext>
            </a:extLst>
          </p:cNvPr>
          <p:cNvSpPr txBox="1">
            <a:spLocks/>
          </p:cNvSpPr>
          <p:nvPr/>
        </p:nvSpPr>
        <p:spPr>
          <a:xfrm>
            <a:off x="1456365" y="1122016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rgbClr val="B3A369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+mn-lt"/>
                <a:cs typeface="+mn-lt"/>
              </a:rPr>
              <a:t>Predicting Weekly Sales Using Regression Analysis</a:t>
            </a:r>
          </a:p>
          <a:p>
            <a:endParaRPr lang="en-US"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027248-57FB-5FA6-C43B-1DE9988B11B1}"/>
              </a:ext>
            </a:extLst>
          </p:cNvPr>
          <p:cNvSpPr/>
          <p:nvPr/>
        </p:nvSpPr>
        <p:spPr>
          <a:xfrm>
            <a:off x="1461612" y="3608880"/>
            <a:ext cx="9559977" cy="238837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FE8D62F-666D-0A75-7735-0245E48D82B2}"/>
              </a:ext>
            </a:extLst>
          </p:cNvPr>
          <p:cNvGrpSpPr/>
          <p:nvPr/>
        </p:nvGrpSpPr>
        <p:grpSpPr>
          <a:xfrm>
            <a:off x="1866560" y="3888665"/>
            <a:ext cx="2039126" cy="2050019"/>
            <a:chOff x="2391872" y="3888665"/>
            <a:chExt cx="2039126" cy="205001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1FBEE06-46F9-D3BD-E167-CE17D12EE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738874" y="3888665"/>
              <a:ext cx="1345122" cy="1345122"/>
            </a:xfrm>
            <a:prstGeom prst="ellipse">
              <a:avLst/>
            </a:prstGeom>
            <a:ln w="12700">
              <a:solidFill>
                <a:schemeClr val="accent1"/>
              </a:solidFill>
            </a:ln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49EA57B-30F3-8F3C-81D2-6E95098656C8}"/>
                </a:ext>
              </a:extLst>
            </p:cNvPr>
            <p:cNvSpPr txBox="1"/>
            <p:nvPr/>
          </p:nvSpPr>
          <p:spPr>
            <a:xfrm>
              <a:off x="2391872" y="5292353"/>
              <a:ext cx="2039126" cy="64633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b="1"/>
                <a:t>Cheng-Wei </a:t>
              </a:r>
              <a:r>
                <a:rPr lang="en-US" b="1">
                  <a:ea typeface="+mn-lt"/>
                  <a:cs typeface="+mn-lt"/>
                </a:rPr>
                <a:t>(Wilson)</a:t>
              </a:r>
              <a:r>
                <a:rPr lang="en-US" b="1"/>
                <a:t> Huang 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00DC095-D735-C426-85C0-0B68F2066828}"/>
              </a:ext>
            </a:extLst>
          </p:cNvPr>
          <p:cNvGrpSpPr/>
          <p:nvPr/>
        </p:nvGrpSpPr>
        <p:grpSpPr>
          <a:xfrm>
            <a:off x="3997759" y="3888665"/>
            <a:ext cx="2039126" cy="1773020"/>
            <a:chOff x="2391872" y="3888665"/>
            <a:chExt cx="2039126" cy="1773020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9CA50B09-9F54-6790-8585-E3B3C9AF9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2738874" y="3888665"/>
              <a:ext cx="1345122" cy="1345122"/>
            </a:xfrm>
            <a:prstGeom prst="ellipse">
              <a:avLst/>
            </a:prstGeom>
            <a:ln w="12700">
              <a:solidFill>
                <a:schemeClr val="accent1"/>
              </a:solidFill>
            </a:ln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EF87BF3-FB4E-4485-DFAB-23E9FB1D7DC1}"/>
                </a:ext>
              </a:extLst>
            </p:cNvPr>
            <p:cNvSpPr txBox="1"/>
            <p:nvPr/>
          </p:nvSpPr>
          <p:spPr>
            <a:xfrm>
              <a:off x="2391872" y="5292353"/>
              <a:ext cx="203912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b="1"/>
                <a:t>Chin-Heng Lin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776A9C6-90F5-633B-1F33-F010EBE02E67}"/>
              </a:ext>
            </a:extLst>
          </p:cNvPr>
          <p:cNvGrpSpPr/>
          <p:nvPr/>
        </p:nvGrpSpPr>
        <p:grpSpPr>
          <a:xfrm>
            <a:off x="6208320" y="3888665"/>
            <a:ext cx="1839820" cy="1773020"/>
            <a:chOff x="2391872" y="3888665"/>
            <a:chExt cx="2039126" cy="1773020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31680F28-1141-BDF1-A032-A2C3DD22C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2693727" y="3888665"/>
              <a:ext cx="1490839" cy="1345122"/>
            </a:xfrm>
            <a:prstGeom prst="ellipse">
              <a:avLst/>
            </a:prstGeom>
            <a:ln w="12700">
              <a:solidFill>
                <a:schemeClr val="accent1"/>
              </a:solidFill>
            </a:ln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4B94894-37E0-AB9C-EC75-87DB56515AA8}"/>
                </a:ext>
              </a:extLst>
            </p:cNvPr>
            <p:cNvSpPr txBox="1"/>
            <p:nvPr/>
          </p:nvSpPr>
          <p:spPr>
            <a:xfrm>
              <a:off x="2391872" y="5292353"/>
              <a:ext cx="20391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err="1"/>
                <a:t>Jyh</a:t>
              </a:r>
              <a:r>
                <a:rPr lang="en-US" b="1"/>
                <a:t>-Heng Yu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E74B295-AE14-FB77-66AF-AE1094381418}"/>
              </a:ext>
            </a:extLst>
          </p:cNvPr>
          <p:cNvGrpSpPr/>
          <p:nvPr/>
        </p:nvGrpSpPr>
        <p:grpSpPr>
          <a:xfrm>
            <a:off x="8418881" y="3888665"/>
            <a:ext cx="2039126" cy="1773020"/>
            <a:chOff x="2391872" y="3888665"/>
            <a:chExt cx="2039126" cy="1773020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F44DD2A5-FCA3-7575-9A62-48D759E02F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16656" b="16656"/>
            <a:stretch/>
          </p:blipFill>
          <p:spPr>
            <a:xfrm>
              <a:off x="2738874" y="3888665"/>
              <a:ext cx="1345122" cy="1345122"/>
            </a:xfrm>
            <a:prstGeom prst="ellipse">
              <a:avLst/>
            </a:prstGeom>
            <a:ln w="12700">
              <a:solidFill>
                <a:schemeClr val="accent1"/>
              </a:solidFill>
            </a:ln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227C4D6-64F6-9FCA-EDB7-FEFF4D0B5CC1}"/>
                </a:ext>
              </a:extLst>
            </p:cNvPr>
            <p:cNvSpPr txBox="1"/>
            <p:nvPr/>
          </p:nvSpPr>
          <p:spPr>
            <a:xfrm>
              <a:off x="2391872" y="5292353"/>
              <a:ext cx="203912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b="1"/>
                <a:t>Yu-Ching Chen</a:t>
              </a:r>
              <a:endParaRPr lang="en-US" b="1">
                <a:cs typeface="Arial"/>
              </a:endParaRPr>
            </a:p>
          </p:txBody>
        </p:sp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DFE0894-3113-44F4-AE62-4439712028A3}"/>
              </a:ext>
            </a:extLst>
          </p:cNvPr>
          <p:cNvSpPr txBox="1">
            <a:spLocks/>
          </p:cNvSpPr>
          <p:nvPr/>
        </p:nvSpPr>
        <p:spPr>
          <a:xfrm>
            <a:off x="1447803" y="3673432"/>
            <a:ext cx="884288" cy="43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rgbClr val="B3A369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Team8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005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3C7FBB1C-30BB-E691-318F-DCA5374721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528"/>
          <a:stretch/>
        </p:blipFill>
        <p:spPr>
          <a:xfrm>
            <a:off x="6274676" y="-2040"/>
            <a:ext cx="5916617" cy="6862081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0173" y="1215484"/>
            <a:ext cx="10117112" cy="515671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>
                <a:latin typeface="Roboto"/>
                <a:ea typeface="Roboto"/>
                <a:cs typeface="Roboto"/>
              </a:rPr>
              <a:t>Background:</a:t>
            </a:r>
            <a:r>
              <a:rPr lang="en-US">
                <a:latin typeface="Roboto"/>
                <a:ea typeface="Roboto"/>
                <a:cs typeface="Roboto"/>
              </a:rPr>
              <a:t> </a:t>
            </a:r>
            <a:endParaRPr lang="en-US"/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Retail giant: 4755 stores in USA; 5925 stores internationally</a:t>
            </a:r>
            <a:endParaRPr lang="en-US"/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Customer source: physical retail location &amp; e-commerce</a:t>
            </a:r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Sale promotions in national holidays and other regional events</a:t>
            </a:r>
          </a:p>
          <a:p>
            <a:pPr>
              <a:lnSpc>
                <a:spcPct val="100000"/>
              </a:lnSpc>
            </a:pPr>
            <a:r>
              <a:rPr lang="en-US" b="1">
                <a:latin typeface="Roboto"/>
                <a:ea typeface="Roboto"/>
                <a:cs typeface="Roboto"/>
              </a:rPr>
              <a:t>Objective:</a:t>
            </a:r>
            <a:r>
              <a:rPr lang="en-US">
                <a:latin typeface="Roboto"/>
                <a:ea typeface="Roboto"/>
                <a:cs typeface="Roboto"/>
              </a:rPr>
              <a:t> </a:t>
            </a:r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Predict future revenue based on historical economic indicators, environmental factors, and sales data </a:t>
            </a:r>
          </a:p>
          <a:p>
            <a:pPr>
              <a:lnSpc>
                <a:spcPct val="100000"/>
              </a:lnSpc>
            </a:pPr>
            <a:r>
              <a:rPr lang="en-US" b="1">
                <a:latin typeface="Roboto"/>
                <a:ea typeface="Roboto"/>
                <a:cs typeface="Roboto"/>
              </a:rPr>
              <a:t>Challenge:</a:t>
            </a:r>
            <a:endParaRPr lang="en-US"/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Identify most relevant predictors to weekly sales</a:t>
            </a:r>
            <a:endParaRPr lang="en-US"/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Effects between different factors to model</a:t>
            </a:r>
          </a:p>
          <a:p>
            <a:pPr lvl="1">
              <a:lnSpc>
                <a:spcPct val="100000"/>
              </a:lnSpc>
            </a:pPr>
            <a:endParaRPr lang="en-US">
              <a:latin typeface="Roboto"/>
              <a:ea typeface="Roboto"/>
              <a:cs typeface="Roboto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Problem Statement – Walmart Supercenters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4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9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4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9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554562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0095" y="1228621"/>
            <a:ext cx="10225326" cy="514358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>
                <a:latin typeface="Roboto"/>
                <a:ea typeface="Roboto"/>
                <a:cs typeface="Roboto"/>
              </a:rPr>
              <a:t>Dataset:</a:t>
            </a:r>
            <a:r>
              <a:rPr lang="en-US">
                <a:latin typeface="Roboto"/>
                <a:ea typeface="Roboto"/>
                <a:cs typeface="Roboto"/>
              </a:rPr>
              <a:t> </a:t>
            </a:r>
            <a:endParaRPr lang="en-US" sz="1400"/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weekly sales for 45 Walmart store within USA from 2010/2/5 to 2012/11/1 </a:t>
            </a:r>
            <a:r>
              <a:rPr lang="en-US" baseline="-25000">
                <a:latin typeface="Roboto"/>
                <a:ea typeface="Roboto"/>
                <a:cs typeface="Roboto"/>
              </a:rPr>
              <a:t>[1]</a:t>
            </a:r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Data count: 6435 observations</a:t>
            </a:r>
          </a:p>
          <a:p>
            <a:pPr>
              <a:lnSpc>
                <a:spcPct val="100000"/>
              </a:lnSpc>
            </a:pPr>
            <a:r>
              <a:rPr lang="en-US" b="1">
                <a:latin typeface="Roboto"/>
                <a:ea typeface="Roboto"/>
                <a:cs typeface="Roboto"/>
              </a:rPr>
              <a:t>Response variable:</a:t>
            </a:r>
            <a:r>
              <a:rPr lang="en-US">
                <a:latin typeface="Roboto"/>
                <a:ea typeface="Roboto"/>
                <a:cs typeface="Roboto"/>
              </a:rPr>
              <a:t> </a:t>
            </a:r>
            <a:r>
              <a:rPr lang="en-US" err="1">
                <a:latin typeface="Roboto"/>
                <a:ea typeface="Roboto"/>
                <a:cs typeface="Roboto"/>
              </a:rPr>
              <a:t>Weekly_Sales</a:t>
            </a:r>
            <a:endParaRPr lang="en-US">
              <a:latin typeface="Roboto"/>
              <a:ea typeface="Roboto"/>
              <a:cs typeface="Roboto"/>
            </a:endParaRPr>
          </a:p>
          <a:p>
            <a:pPr>
              <a:lnSpc>
                <a:spcPct val="100000"/>
              </a:lnSpc>
            </a:pPr>
            <a:r>
              <a:rPr lang="en-US" b="1">
                <a:latin typeface="Roboto"/>
                <a:ea typeface="Roboto"/>
                <a:cs typeface="Roboto"/>
              </a:rPr>
              <a:t>Factors / Predictors:</a:t>
            </a:r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Store</a:t>
            </a:r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Date (Year, Month, Day)</a:t>
            </a:r>
            <a:endParaRPr lang="en-US" b="1" i="1">
              <a:latin typeface="Roboto"/>
              <a:ea typeface="Roboto"/>
            </a:endParaRPr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Day of Week</a:t>
            </a:r>
            <a:endParaRPr lang="en-US" b="1" i="1">
              <a:latin typeface="Roboto"/>
              <a:ea typeface="Roboto"/>
            </a:endParaRPr>
          </a:p>
          <a:p>
            <a:pPr lvl="1">
              <a:lnSpc>
                <a:spcPct val="100000"/>
              </a:lnSpc>
            </a:pPr>
            <a:r>
              <a:rPr lang="en-US" err="1">
                <a:latin typeface="Roboto"/>
                <a:ea typeface="Roboto"/>
                <a:cs typeface="Roboto"/>
              </a:rPr>
              <a:t>Holiday_Flag</a:t>
            </a:r>
            <a:endParaRPr lang="en-US" err="1">
              <a:latin typeface="Roboto"/>
              <a:ea typeface="Roboto"/>
            </a:endParaRPr>
          </a:p>
          <a:p>
            <a:pPr lvl="1">
              <a:lnSpc>
                <a:spcPct val="100000"/>
              </a:lnSpc>
            </a:pPr>
            <a:r>
              <a:rPr lang="en-US">
                <a:latin typeface="Roboto"/>
                <a:ea typeface="Roboto"/>
                <a:cs typeface="Roboto"/>
              </a:rPr>
              <a:t>Temperature (</a:t>
            </a:r>
            <a:r>
              <a:rPr lang="en-TW">
                <a:latin typeface="Roboto"/>
                <a:ea typeface="Roboto"/>
                <a:cs typeface="Roboto"/>
              </a:rPr>
              <a:t>°F)</a:t>
            </a:r>
            <a:endParaRPr lang="en-US" b="1" i="1">
              <a:latin typeface="Roboto"/>
              <a:ea typeface="Roboto"/>
            </a:endParaRPr>
          </a:p>
          <a:p>
            <a:pPr lvl="1">
              <a:lnSpc>
                <a:spcPct val="100000"/>
              </a:lnSpc>
            </a:pPr>
            <a:r>
              <a:rPr lang="en-TW" err="1">
                <a:latin typeface="Roboto"/>
                <a:ea typeface="Roboto"/>
                <a:cs typeface="Roboto"/>
              </a:rPr>
              <a:t>Fuel_Price</a:t>
            </a:r>
            <a:r>
              <a:rPr lang="en-TW" b="1" i="1">
                <a:latin typeface="Roboto"/>
                <a:ea typeface="Roboto"/>
                <a:cs typeface="Roboto"/>
              </a:rPr>
              <a:t> </a:t>
            </a:r>
            <a:r>
              <a:rPr lang="en-TW">
                <a:latin typeface="Roboto"/>
                <a:ea typeface="Roboto"/>
                <a:cs typeface="Roboto"/>
              </a:rPr>
              <a:t>(dollars/gallon)</a:t>
            </a:r>
            <a:endParaRPr lang="en-US" b="1" i="1">
              <a:latin typeface="Roboto"/>
              <a:ea typeface="Roboto"/>
            </a:endParaRPr>
          </a:p>
          <a:p>
            <a:pPr lvl="1">
              <a:lnSpc>
                <a:spcPct val="100000"/>
              </a:lnSpc>
            </a:pPr>
            <a:r>
              <a:rPr lang="en-TW">
                <a:latin typeface="Roboto"/>
                <a:ea typeface="Roboto"/>
                <a:cs typeface="Roboto"/>
              </a:rPr>
              <a:t>CPI (Consumer Price Index)</a:t>
            </a:r>
            <a:endParaRPr lang="en-US" b="1" i="1">
              <a:latin typeface="Roboto"/>
              <a:ea typeface="Roboto"/>
            </a:endParaRPr>
          </a:p>
          <a:p>
            <a:pPr lvl="1">
              <a:lnSpc>
                <a:spcPct val="100000"/>
              </a:lnSpc>
            </a:pPr>
            <a:r>
              <a:rPr lang="en-TW">
                <a:latin typeface="Roboto"/>
                <a:ea typeface="Roboto"/>
                <a:cs typeface="Roboto"/>
              </a:rPr>
              <a:t>Unemployment (%)</a:t>
            </a:r>
            <a:endParaRPr lang="en-US">
              <a:latin typeface="Roboto"/>
              <a:ea typeface="Roboto"/>
            </a:endParaRPr>
          </a:p>
          <a:p>
            <a:pPr>
              <a:lnSpc>
                <a:spcPct val="100000"/>
              </a:lnSpc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lvl="1">
              <a:lnSpc>
                <a:spcPct val="100000"/>
              </a:lnSpc>
            </a:pPr>
            <a:endParaRPr lang="en-US">
              <a:latin typeface="Roboto"/>
              <a:ea typeface="Roboto"/>
              <a:cs typeface="Roboto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Data Description 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4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9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4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9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CONCLUSION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EB5652-019C-DA6D-A764-52E5B6CCD19A}"/>
              </a:ext>
            </a:extLst>
          </p:cNvPr>
          <p:cNvSpPr txBox="1"/>
          <p:nvPr/>
        </p:nvSpPr>
        <p:spPr>
          <a:xfrm>
            <a:off x="1915886" y="6464166"/>
            <a:ext cx="772885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/>
              <a:t>[1] Walmart Dataset, Kaggle Competitions, URL: </a:t>
            </a:r>
            <a:r>
              <a:rPr lang="en-US" sz="1100">
                <a:hlinkClick r:id="rId2"/>
              </a:rPr>
              <a:t>https://www.kaggle.com/datasets/yasserh/walmart-dataset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46427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0121" y="1260821"/>
            <a:ext cx="10117112" cy="538334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>
                <a:latin typeface="Roboto"/>
                <a:ea typeface="Roboto"/>
                <a:cs typeface="Roboto"/>
              </a:rPr>
              <a:t>Feature Description:</a:t>
            </a:r>
            <a:endParaRPr lang="en-US" b="1"/>
          </a:p>
          <a:p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endParaRPr lang="en-US">
              <a:latin typeface="Roboto"/>
              <a:ea typeface="Roboto"/>
              <a:cs typeface="Roboto"/>
            </a:endParaRPr>
          </a:p>
          <a:p>
            <a:r>
              <a:rPr lang="en-US">
                <a:latin typeface="Roboto"/>
                <a:ea typeface="Roboto"/>
                <a:cs typeface="Roboto"/>
              </a:rPr>
              <a:t>Split </a:t>
            </a:r>
            <a:r>
              <a:rPr lang="en-US" b="1" i="1">
                <a:latin typeface="Roboto"/>
                <a:ea typeface="Roboto"/>
                <a:cs typeface="Roboto"/>
              </a:rPr>
              <a:t>Date </a:t>
            </a:r>
            <a:r>
              <a:rPr lang="en-US">
                <a:latin typeface="Roboto"/>
                <a:ea typeface="Roboto"/>
                <a:cs typeface="Roboto"/>
              </a:rPr>
              <a:t>into 4 separate columns: </a:t>
            </a:r>
            <a:r>
              <a:rPr lang="en-US" b="1" i="1">
                <a:latin typeface="Roboto"/>
                <a:ea typeface="Roboto"/>
                <a:cs typeface="Roboto"/>
              </a:rPr>
              <a:t>Year</a:t>
            </a:r>
            <a:r>
              <a:rPr lang="en-US">
                <a:latin typeface="Roboto"/>
                <a:ea typeface="Roboto"/>
                <a:cs typeface="Roboto"/>
              </a:rPr>
              <a:t>, </a:t>
            </a:r>
            <a:r>
              <a:rPr lang="en-US" b="1" i="1">
                <a:latin typeface="Roboto"/>
                <a:ea typeface="Roboto"/>
                <a:cs typeface="Roboto"/>
              </a:rPr>
              <a:t>Month</a:t>
            </a:r>
            <a:r>
              <a:rPr lang="en-US">
                <a:latin typeface="Roboto"/>
                <a:ea typeface="Roboto"/>
                <a:cs typeface="Roboto"/>
              </a:rPr>
              <a:t>, </a:t>
            </a:r>
            <a:r>
              <a:rPr lang="en-US" b="1" i="1">
                <a:latin typeface="Roboto"/>
                <a:ea typeface="Roboto"/>
                <a:cs typeface="Roboto"/>
              </a:rPr>
              <a:t>Day</a:t>
            </a:r>
            <a:r>
              <a:rPr lang="en-US">
                <a:latin typeface="Roboto"/>
                <a:ea typeface="Roboto"/>
                <a:cs typeface="Roboto"/>
              </a:rPr>
              <a:t>, </a:t>
            </a:r>
            <a:r>
              <a:rPr lang="en-US" b="1" i="1">
                <a:latin typeface="Roboto"/>
                <a:ea typeface="Roboto"/>
                <a:cs typeface="Roboto"/>
              </a:rPr>
              <a:t>Day of Week</a:t>
            </a:r>
            <a:endParaRPr lang="zh-CN" altLang="en-US" b="1" i="1">
              <a:latin typeface="Roboto"/>
              <a:ea typeface="Roboto"/>
              <a:cs typeface="Roboto"/>
            </a:endParaRPr>
          </a:p>
          <a:p>
            <a:r>
              <a:rPr lang="en-US">
                <a:latin typeface="Roboto"/>
                <a:ea typeface="Roboto"/>
                <a:cs typeface="Roboto"/>
              </a:rPr>
              <a:t>Training and Testing Splits with ratio 8:2 (train=5148, test=1287)</a:t>
            </a:r>
          </a:p>
          <a:p>
            <a:pPr lvl="1"/>
            <a:endParaRPr lang="en-US">
              <a:latin typeface="Roboto"/>
              <a:ea typeface="Roboto"/>
              <a:cs typeface="Roboto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Feature Description and Preprocessing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ANALYSIS</a:t>
            </a:r>
            <a:endParaRPr lang="en-US" sz="1200"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CONCLUSION</a:t>
            </a:r>
            <a:endParaRPr lang="en-US"/>
          </a:p>
        </p:txBody>
      </p:sp>
      <p:graphicFrame>
        <p:nvGraphicFramePr>
          <p:cNvPr id="14" name="Content Placeholder 4">
            <a:extLst>
              <a:ext uri="{FF2B5EF4-FFF2-40B4-BE49-F238E27FC236}">
                <a16:creationId xmlns:a16="http://schemas.microsoft.com/office/drawing/2014/main" id="{0703B171-C7B7-8C82-0F19-D2B8092060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59020211"/>
              </p:ext>
            </p:extLst>
          </p:nvPr>
        </p:nvGraphicFramePr>
        <p:xfrm>
          <a:off x="2056837" y="1766865"/>
          <a:ext cx="9214349" cy="35660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677">
                  <a:extLst>
                    <a:ext uri="{9D8B030D-6E8A-4147-A177-3AD203B41FA5}">
                      <a16:colId xmlns:a16="http://schemas.microsoft.com/office/drawing/2014/main" val="533142354"/>
                    </a:ext>
                  </a:extLst>
                </a:gridCol>
                <a:gridCol w="6190178">
                  <a:extLst>
                    <a:ext uri="{9D8B030D-6E8A-4147-A177-3AD203B41FA5}">
                      <a16:colId xmlns:a16="http://schemas.microsoft.com/office/drawing/2014/main" val="3308573996"/>
                    </a:ext>
                  </a:extLst>
                </a:gridCol>
                <a:gridCol w="1592494">
                  <a:extLst>
                    <a:ext uri="{9D8B030D-6E8A-4147-A177-3AD203B41FA5}">
                      <a16:colId xmlns:a16="http://schemas.microsoft.com/office/drawing/2014/main" val="3366895138"/>
                    </a:ext>
                  </a:extLst>
                </a:gridCol>
              </a:tblGrid>
              <a:tr h="435291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>
                          <a:effectLst/>
                        </a:rPr>
                        <a:t>Column Name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>
                          <a:effectLst/>
                        </a:rPr>
                        <a:t>Description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>
                          <a:effectLst/>
                        </a:rPr>
                        <a:t>Variable Type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5534892"/>
                  </a:ext>
                </a:extLst>
              </a:tr>
              <a:tr h="418548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>
                          <a:effectLst/>
                        </a:rPr>
                        <a:t>Store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Arial"/>
                        </a:rPr>
                        <a:t>The </a:t>
                      </a:r>
                      <a:r>
                        <a:rPr lang="en-US" sz="1400" b="0" i="0" u="none" strike="noStrike" noProof="0">
                          <a:effectLst/>
                          <a:latin typeface="+mn-lt"/>
                        </a:rPr>
                        <a:t>store number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+mn-lt"/>
                        </a:rPr>
                        <a:t>Qualitative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733263"/>
                  </a:ext>
                </a:extLst>
              </a:tr>
              <a:tr h="368322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>
                          <a:effectLst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400" b="0" i="0" u="none" strike="noStrike" noProof="0">
                          <a:effectLst/>
                          <a:latin typeface="Arial"/>
                        </a:rPr>
                        <a:t>The week of sales</a:t>
                      </a:r>
                      <a:endParaRPr lang="en-US" sz="140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Arial"/>
                        </a:rPr>
                        <a:t>Qualitative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6332095"/>
                  </a:ext>
                </a:extLst>
              </a:tr>
              <a:tr h="368322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err="1">
                          <a:effectLst/>
                        </a:rPr>
                        <a:t>Holiday_Flag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Arial"/>
                        </a:rPr>
                        <a:t>Whether the week is a special holiday, 1-holiday week; 0-non </a:t>
                      </a:r>
                      <a:r>
                        <a:rPr lang="en-US" sz="1400" b="0" i="0" u="none" strike="noStrike" noProof="0">
                          <a:effectLst/>
                          <a:latin typeface="+mn-lt"/>
                        </a:rPr>
                        <a:t>holiday week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+mn-lt"/>
                        </a:rPr>
                        <a:t>Qualitative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8936873"/>
                  </a:ext>
                </a:extLst>
              </a:tr>
              <a:tr h="368322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Arial"/>
                        </a:rPr>
                        <a:t>Temperature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</a:rPr>
                        <a:t>Temperature on the day of sale</a:t>
                      </a:r>
                      <a:endParaRPr lang="en-US" sz="1400" b="0" i="0" u="none" strike="noStrike" noProof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+mn-lt"/>
                        </a:rPr>
                        <a:t>Quantitative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4600170"/>
                  </a:ext>
                </a:extLst>
              </a:tr>
              <a:tr h="401806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err="1"/>
                        <a:t>Fuel_Price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/>
                        <a:t>Cost of the fuel in the region</a:t>
                      </a:r>
                      <a:endParaRPr lang="en-US" sz="1400" b="0" i="0" u="none" strike="noStrike" noProof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+mn-lt"/>
                        </a:rPr>
                        <a:t>Quantitative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1419079"/>
                  </a:ext>
                </a:extLst>
              </a:tr>
              <a:tr h="401806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/>
                        <a:t>CPI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/>
                        <a:t>Prevailing consumer price index</a:t>
                      </a:r>
                      <a:endParaRPr lang="en-US" sz="1400" b="0" i="0" u="none" strike="noStrike" noProof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+mn-lt"/>
                        </a:rPr>
                        <a:t>Quantitative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3390853"/>
                  </a:ext>
                </a:extLst>
              </a:tr>
              <a:tr h="401806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/>
                        <a:t>Unemployment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/>
                        <a:t>Prevailing unemployment rate</a:t>
                      </a:r>
                      <a:endParaRPr lang="en-US" sz="1400" b="0" i="0" u="none" strike="noStrike" noProof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+mn-lt"/>
                        </a:rPr>
                        <a:t>Quantitative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5444072"/>
                  </a:ext>
                </a:extLst>
              </a:tr>
              <a:tr h="401806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1" u="sng" err="1"/>
                        <a:t>Weekly_Sales</a:t>
                      </a:r>
                      <a:endParaRPr lang="en-US" sz="1400" b="1" u="sng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u="sng"/>
                        <a:t>Weekly sales for the given store</a:t>
                      </a:r>
                      <a:endParaRPr lang="en-US" sz="1400" b="0" i="0" u="none" strike="noStrike" noProof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+mn-lt"/>
                        </a:rPr>
                        <a:t>Quantitative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42033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3326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0173" y="1260821"/>
            <a:ext cx="10117112" cy="478176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endParaRPr lang="en-US">
              <a:latin typeface="Roboto"/>
              <a:ea typeface="Roboto"/>
              <a:cs typeface="Roboto"/>
            </a:endParaRPr>
          </a:p>
          <a:p>
            <a:pPr>
              <a:lnSpc>
                <a:spcPct val="100000"/>
              </a:lnSpc>
            </a:pPr>
            <a:endParaRPr lang="en-US">
              <a:latin typeface="Roboto"/>
              <a:ea typeface="Roboto"/>
              <a:cs typeface="Roboto"/>
            </a:endParaRPr>
          </a:p>
          <a:p>
            <a:pPr>
              <a:lnSpc>
                <a:spcPct val="100000"/>
              </a:lnSpc>
            </a:pPr>
            <a:endParaRPr lang="en-US">
              <a:latin typeface="Roboto"/>
              <a:ea typeface="Roboto"/>
              <a:cs typeface="Roboto"/>
            </a:endParaRPr>
          </a:p>
          <a:p>
            <a:pPr>
              <a:lnSpc>
                <a:spcPct val="100000"/>
              </a:lnSpc>
            </a:pPr>
            <a:endParaRPr lang="en-US">
              <a:latin typeface="Roboto"/>
              <a:ea typeface="Roboto"/>
              <a:cs typeface="Roboto"/>
            </a:endParaRPr>
          </a:p>
          <a:p>
            <a:pPr>
              <a:lnSpc>
                <a:spcPct val="100000"/>
              </a:lnSpc>
            </a:pPr>
            <a:endParaRPr lang="en-US">
              <a:latin typeface="Roboto"/>
              <a:ea typeface="Roboto"/>
              <a:cs typeface="Roboto"/>
            </a:endParaRPr>
          </a:p>
          <a:p>
            <a:pPr>
              <a:lnSpc>
                <a:spcPct val="100000"/>
              </a:lnSpc>
            </a:pPr>
            <a:endParaRPr lang="en-US">
              <a:latin typeface="Roboto"/>
              <a:ea typeface="Roboto"/>
              <a:cs typeface="Roboto"/>
            </a:endParaRPr>
          </a:p>
          <a:p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>
            <a:normAutofit/>
          </a:bodyPr>
          <a:lstStyle/>
          <a:p>
            <a:r>
              <a:rPr lang="en-US">
                <a:latin typeface="Roboto"/>
                <a:ea typeface="Roboto"/>
                <a:cs typeface="Roboto"/>
              </a:rPr>
              <a:t>Analysis Process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ANALYSIS</a:t>
            </a:r>
            <a:endParaRPr lang="en-US" sz="1200"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graphicFrame>
        <p:nvGraphicFramePr>
          <p:cNvPr id="3" name="Diagram 4">
            <a:extLst>
              <a:ext uri="{FF2B5EF4-FFF2-40B4-BE49-F238E27FC236}">
                <a16:creationId xmlns:a16="http://schemas.microsoft.com/office/drawing/2014/main" id="{3311F35A-F85D-1910-3807-94AA69F5A7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9351293"/>
              </p:ext>
            </p:extLst>
          </p:nvPr>
        </p:nvGraphicFramePr>
        <p:xfrm>
          <a:off x="1905001" y="1048753"/>
          <a:ext cx="9785683" cy="5001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45194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0173" y="1260821"/>
            <a:ext cx="10117112" cy="47817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"/>
                <a:ea typeface="Roboto"/>
                <a:cs typeface="Roboto"/>
              </a:rPr>
              <a:t>The frequency of response variable </a:t>
            </a:r>
            <a:r>
              <a:rPr lang="en-US" b="1" i="1" dirty="0" err="1">
                <a:latin typeface="Roboto"/>
                <a:ea typeface="Roboto"/>
                <a:cs typeface="Roboto"/>
              </a:rPr>
              <a:t>Weekly_Sales</a:t>
            </a:r>
            <a:endParaRPr lang="en-US" b="1" i="1" dirty="0">
              <a:latin typeface="Roboto"/>
              <a:ea typeface="Roboto"/>
              <a:cs typeface="Roboto"/>
            </a:endParaRPr>
          </a:p>
          <a:p>
            <a:pPr lvl="1"/>
            <a:r>
              <a:rPr lang="en-US" dirty="0" err="1">
                <a:latin typeface="Roboto"/>
                <a:ea typeface="Roboto"/>
                <a:cs typeface="Roboto"/>
              </a:rPr>
              <a:t>Weekly_Sales</a:t>
            </a:r>
            <a:r>
              <a:rPr lang="en-US" dirty="0">
                <a:latin typeface="Roboto"/>
                <a:ea typeface="Roboto"/>
                <a:cs typeface="Roboto"/>
              </a:rPr>
              <a:t> is around 1 million dollars in most Walmart stores</a:t>
            </a:r>
          </a:p>
          <a:p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Exploratory Data Analysis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pic>
        <p:nvPicPr>
          <p:cNvPr id="3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85AA7514-2BBB-3735-FB01-E559CC550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97" r="3354" b="-67"/>
          <a:stretch/>
        </p:blipFill>
        <p:spPr>
          <a:xfrm>
            <a:off x="2116485" y="2479299"/>
            <a:ext cx="7103351" cy="42532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0187069-8222-B8B0-06A9-0782981B13CC}"/>
              </a:ext>
            </a:extLst>
          </p:cNvPr>
          <p:cNvSpPr/>
          <p:nvPr/>
        </p:nvSpPr>
        <p:spPr>
          <a:xfrm>
            <a:off x="3364417" y="2944341"/>
            <a:ext cx="1977421" cy="24371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380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0095" y="1260821"/>
            <a:ext cx="10839005" cy="47817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"/>
                <a:ea typeface="Roboto"/>
                <a:cs typeface="Roboto"/>
              </a:rPr>
              <a:t>Boxplot for </a:t>
            </a:r>
            <a:r>
              <a:rPr lang="en-US" b="1" i="1" dirty="0" err="1">
                <a:latin typeface="Roboto"/>
                <a:ea typeface="Roboto"/>
                <a:cs typeface="Roboto"/>
              </a:rPr>
              <a:t>Weekly_Sales</a:t>
            </a:r>
            <a:r>
              <a:rPr lang="en-US" b="1" i="1" dirty="0">
                <a:latin typeface="Roboto"/>
                <a:ea typeface="Roboto"/>
                <a:cs typeface="Roboto"/>
              </a:rPr>
              <a:t> </a:t>
            </a:r>
            <a:r>
              <a:rPr lang="en-US" dirty="0">
                <a:latin typeface="Roboto"/>
                <a:ea typeface="Roboto"/>
                <a:cs typeface="Roboto"/>
              </a:rPr>
              <a:t>versus </a:t>
            </a:r>
            <a:r>
              <a:rPr lang="en-US" b="1" i="1" dirty="0">
                <a:latin typeface="Roboto"/>
                <a:ea typeface="Roboto"/>
                <a:cs typeface="Roboto"/>
              </a:rPr>
              <a:t>Store</a:t>
            </a:r>
            <a:endParaRPr lang="en-US" dirty="0">
              <a:latin typeface="Roboto"/>
              <a:ea typeface="Roboto"/>
              <a:cs typeface="Roboto"/>
            </a:endParaRP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Store 4, 14, 20 have higher weekly sales while Store 5, 33, 44 have lower weekly sales </a:t>
            </a:r>
            <a:endParaRPr lang="en-US" dirty="0"/>
          </a:p>
          <a:p>
            <a:endParaRPr lang="en-US"/>
          </a:p>
          <a:p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Exploratory Data Analysis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pic>
        <p:nvPicPr>
          <p:cNvPr id="3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E31D97A7-6FBD-6C49-308C-994A26D16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673" y="2014480"/>
            <a:ext cx="7269018" cy="4837949"/>
          </a:xfrm>
          <a:prstGeom prst="rect">
            <a:avLst/>
          </a:prstGeom>
        </p:spPr>
      </p:pic>
      <p:sp>
        <p:nvSpPr>
          <p:cNvPr id="14" name="Arrow: Down 13">
            <a:extLst>
              <a:ext uri="{FF2B5EF4-FFF2-40B4-BE49-F238E27FC236}">
                <a16:creationId xmlns:a16="http://schemas.microsoft.com/office/drawing/2014/main" id="{20CC660C-508E-F61A-DA12-438C3C916E5C}"/>
              </a:ext>
            </a:extLst>
          </p:cNvPr>
          <p:cNvSpPr/>
          <p:nvPr/>
        </p:nvSpPr>
        <p:spPr>
          <a:xfrm>
            <a:off x="3793554" y="2839683"/>
            <a:ext cx="164460" cy="372776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35C314CB-917B-BA9A-EF93-F0619B8FFF9A}"/>
              </a:ext>
            </a:extLst>
          </p:cNvPr>
          <p:cNvSpPr/>
          <p:nvPr/>
        </p:nvSpPr>
        <p:spPr>
          <a:xfrm>
            <a:off x="4922849" y="2828718"/>
            <a:ext cx="164460" cy="372776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5C71A314-94D2-CF95-E169-C51E35010DE0}"/>
              </a:ext>
            </a:extLst>
          </p:cNvPr>
          <p:cNvSpPr/>
          <p:nvPr/>
        </p:nvSpPr>
        <p:spPr>
          <a:xfrm>
            <a:off x="5597136" y="2828718"/>
            <a:ext cx="164460" cy="372776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EF24AAF8-27CA-5BE5-D570-62F3D447BCF6}"/>
              </a:ext>
            </a:extLst>
          </p:cNvPr>
          <p:cNvSpPr/>
          <p:nvPr/>
        </p:nvSpPr>
        <p:spPr>
          <a:xfrm>
            <a:off x="3875784" y="4681639"/>
            <a:ext cx="164460" cy="372776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0D6DC7B0-8EB2-AF2B-671F-9432F8020382}"/>
              </a:ext>
            </a:extLst>
          </p:cNvPr>
          <p:cNvSpPr/>
          <p:nvPr/>
        </p:nvSpPr>
        <p:spPr>
          <a:xfrm>
            <a:off x="3793554" y="2839683"/>
            <a:ext cx="164460" cy="372776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5CB3D980-A41C-6898-9DE4-FDA0C1A0B44D}"/>
              </a:ext>
            </a:extLst>
          </p:cNvPr>
          <p:cNvSpPr/>
          <p:nvPr/>
        </p:nvSpPr>
        <p:spPr>
          <a:xfrm>
            <a:off x="7082762" y="4818689"/>
            <a:ext cx="164460" cy="372776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8E6052B9-AFD6-A645-AACE-0748BC0416B8}"/>
              </a:ext>
            </a:extLst>
          </p:cNvPr>
          <p:cNvSpPr/>
          <p:nvPr/>
        </p:nvSpPr>
        <p:spPr>
          <a:xfrm>
            <a:off x="8332661" y="4791279"/>
            <a:ext cx="164460" cy="372776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88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9A378F-5E42-4FD5-B333-AC43D1FDB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0173" y="1260821"/>
            <a:ext cx="10117112" cy="47817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"/>
                <a:ea typeface="Roboto"/>
                <a:cs typeface="Roboto"/>
              </a:rPr>
              <a:t>Boxplot for </a:t>
            </a:r>
            <a:r>
              <a:rPr lang="en-US" b="1" i="1" dirty="0">
                <a:latin typeface="Roboto"/>
                <a:ea typeface="Roboto"/>
                <a:cs typeface="Roboto"/>
              </a:rPr>
              <a:t>Month </a:t>
            </a:r>
            <a:r>
              <a:rPr lang="en-US" dirty="0">
                <a:latin typeface="Roboto"/>
                <a:ea typeface="Roboto"/>
                <a:cs typeface="Roboto"/>
              </a:rPr>
              <a:t>versus </a:t>
            </a:r>
            <a:r>
              <a:rPr lang="en-US" b="1" i="1" dirty="0">
                <a:latin typeface="Roboto"/>
                <a:ea typeface="Roboto"/>
                <a:cs typeface="Roboto"/>
              </a:rPr>
              <a:t>Store</a:t>
            </a:r>
            <a:endParaRPr lang="en-US" dirty="0">
              <a:latin typeface="Roboto"/>
              <a:ea typeface="Roboto"/>
              <a:cs typeface="Roboto"/>
            </a:endParaRPr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The average weekly sales in each of the 45 stores are similar </a:t>
            </a:r>
            <a:endParaRPr lang="en-US" dirty="0"/>
          </a:p>
          <a:p>
            <a:pPr lvl="1"/>
            <a:r>
              <a:rPr lang="en-US" dirty="0">
                <a:latin typeface="Roboto"/>
                <a:ea typeface="Roboto"/>
                <a:cs typeface="Roboto"/>
              </a:rPr>
              <a:t>However, there are more data points outside 75th percentile in December</a:t>
            </a:r>
            <a:endParaRPr lang="en-US" dirty="0"/>
          </a:p>
          <a:p>
            <a:endParaRPr lang="en-US"/>
          </a:p>
          <a:p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  <a:p>
            <a:pPr marL="0" indent="0">
              <a:buNone/>
            </a:pPr>
            <a:endParaRPr lang="en-US">
              <a:latin typeface="Roboto"/>
              <a:ea typeface="Roboto"/>
              <a:cs typeface="Roboto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A8A805-5475-4878-8AEE-A4777122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886" y="200722"/>
            <a:ext cx="10117113" cy="1014761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Exploratory Data Analysis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51353-2C9A-47AC-83CA-7721043280B1}"/>
              </a:ext>
            </a:extLst>
          </p:cNvPr>
          <p:cNvSpPr/>
          <p:nvPr/>
        </p:nvSpPr>
        <p:spPr>
          <a:xfrm>
            <a:off x="104931" y="1313262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rgbClr val="004376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2D253C-CF94-4834-A647-FCFF82CCFBB1}"/>
              </a:ext>
            </a:extLst>
          </p:cNvPr>
          <p:cNvSpPr/>
          <p:nvPr/>
        </p:nvSpPr>
        <p:spPr>
          <a:xfrm>
            <a:off x="104930" y="2477467"/>
            <a:ext cx="1514007" cy="9293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/>
              <a:t>PROBLEM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D686DA-66FB-419F-B326-8143EADE1E50}"/>
              </a:ext>
            </a:extLst>
          </p:cNvPr>
          <p:cNvSpPr/>
          <p:nvPr/>
        </p:nvSpPr>
        <p:spPr>
          <a:xfrm>
            <a:off x="104931" y="3686642"/>
            <a:ext cx="1514007" cy="929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/>
              <a:t>ANALYSIS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B440EE-76D4-4890-AE3E-CA2F3D84B4CF}"/>
              </a:ext>
            </a:extLst>
          </p:cNvPr>
          <p:cNvSpPr/>
          <p:nvPr/>
        </p:nvSpPr>
        <p:spPr>
          <a:xfrm>
            <a:off x="104931" y="4865837"/>
            <a:ext cx="1514007" cy="929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ea typeface="+mn-lt"/>
                <a:cs typeface="+mn-lt"/>
              </a:rPr>
              <a:t>CONCLUSION</a:t>
            </a:r>
            <a:endParaRPr lang="en-US"/>
          </a:p>
        </p:txBody>
      </p:sp>
      <p:pic>
        <p:nvPicPr>
          <p:cNvPr id="3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CAAA23B1-EE5A-063C-94DA-82B0B97C56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72" r="3770" b="4095"/>
          <a:stretch/>
        </p:blipFill>
        <p:spPr>
          <a:xfrm>
            <a:off x="1884218" y="2479262"/>
            <a:ext cx="6583871" cy="418687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D621B41-9C40-80BE-3B1D-8064BC3B4856}"/>
              </a:ext>
            </a:extLst>
          </p:cNvPr>
          <p:cNvSpPr/>
          <p:nvPr/>
        </p:nvSpPr>
        <p:spPr>
          <a:xfrm>
            <a:off x="7504876" y="3105492"/>
            <a:ext cx="518346" cy="9783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28243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Page">
  <a:themeElements>
    <a:clrScheme name="Custom 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64CCC9"/>
      </a:accent2>
      <a:accent3>
        <a:srgbClr val="A3D233"/>
      </a:accent3>
      <a:accent4>
        <a:srgbClr val="EAAA00"/>
      </a:accent4>
      <a:accent5>
        <a:srgbClr val="008C95"/>
      </a:accent5>
      <a:accent6>
        <a:srgbClr val="7800FF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Dividers">
  <a:themeElements>
    <a:clrScheme name="GA Tech 202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EAAA00"/>
      </a:accent1>
      <a:accent2>
        <a:srgbClr val="64CCC9"/>
      </a:accent2>
      <a:accent3>
        <a:srgbClr val="A3D233"/>
      </a:accent3>
      <a:accent4>
        <a:srgbClr val="7800FF"/>
      </a:accent4>
      <a:accent5>
        <a:srgbClr val="008C95"/>
      </a:accent5>
      <a:accent6>
        <a:srgbClr val="E04F38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3.xml><?xml version="1.0" encoding="utf-8"?>
<a:theme xmlns:a="http://schemas.openxmlformats.org/drawingml/2006/main" name="Content Page">
  <a:themeElements>
    <a:clrScheme name="GT Theme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003057"/>
      </a:accent2>
      <a:accent3>
        <a:srgbClr val="54585A"/>
      </a:accent3>
      <a:accent4>
        <a:srgbClr val="D6DBD4"/>
      </a:accent4>
      <a:accent5>
        <a:srgbClr val="F9F6E5"/>
      </a:accent5>
      <a:accent6>
        <a:srgbClr val="EAAA0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0A43D61CEFBE40A6251C506425EE25" ma:contentTypeVersion="2" ma:contentTypeDescription="Create a new document." ma:contentTypeScope="" ma:versionID="6427b7414826613a4ff03c6047fb1000">
  <xsd:schema xmlns:xsd="http://www.w3.org/2001/XMLSchema" xmlns:xs="http://www.w3.org/2001/XMLSchema" xmlns:p="http://schemas.microsoft.com/office/2006/metadata/properties" xmlns:ns2="fe631d99-76fe-418e-9b04-4cc0c3821c01" targetNamespace="http://schemas.microsoft.com/office/2006/metadata/properties" ma:root="true" ma:fieldsID="a29ff9d6e9634e40fc09b358c1513a22" ns2:_="">
    <xsd:import namespace="fe631d99-76fe-418e-9b04-4cc0c3821c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631d99-76fe-418e-9b04-4cc0c3821c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11D998E-16CE-47E9-AE29-B59BF1B8099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54723E0-E3D1-4266-8301-5DCD6D706977}">
  <ds:schemaRefs>
    <ds:schemaRef ds:uri="fe631d99-76fe-418e-9b04-4cc0c3821c0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F68E788-682B-4B8C-9AF0-34B12098F5A6}">
  <ds:schemaRefs>
    <ds:schemaRef ds:uri="fe631d99-76fe-418e-9b04-4cc0c3821c0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Application>Microsoft Office PowerPoint</Application>
  <PresentationFormat>Widescreen</PresentationFormat>
  <Slides>21</Slides>
  <Notes>1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Title Page</vt:lpstr>
      <vt:lpstr>Dividers</vt:lpstr>
      <vt:lpstr>Content Page</vt:lpstr>
      <vt:lpstr>Walmart Sales Prediction</vt:lpstr>
      <vt:lpstr>The Team - Team8</vt:lpstr>
      <vt:lpstr>Problem Statement – Walmart Supercenters</vt:lpstr>
      <vt:lpstr>Data Description </vt:lpstr>
      <vt:lpstr>Feature Description and Preprocessing</vt:lpstr>
      <vt:lpstr>Analysis Process</vt:lpstr>
      <vt:lpstr>Exploratory Data Analysis</vt:lpstr>
      <vt:lpstr>Exploratory Data Analysis</vt:lpstr>
      <vt:lpstr>Exploratory Data Analysis</vt:lpstr>
      <vt:lpstr>Exploratory Data Analysis</vt:lpstr>
      <vt:lpstr>Regression Analysis – Full model</vt:lpstr>
      <vt:lpstr>Regression Analysis – Full model</vt:lpstr>
      <vt:lpstr>Regression Analysis – Full model</vt:lpstr>
      <vt:lpstr>Regression Analysis – Full model</vt:lpstr>
      <vt:lpstr>Regression Analysis – Full model</vt:lpstr>
      <vt:lpstr>Regression Analysis – Full model</vt:lpstr>
      <vt:lpstr>Regression Analysis – Reduced Model</vt:lpstr>
      <vt:lpstr>Model Comparison</vt:lpstr>
      <vt:lpstr>Model Comparison</vt:lpstr>
      <vt:lpstr>Conclusions &amp; Recommendations</vt:lpstr>
      <vt:lpstr>PowerPoint Presentation</vt:lpstr>
    </vt:vector>
  </TitlesOfParts>
  <Company>Georgia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 and Charts  Style Guide</dc:title>
  <dc:creator>Perez, Raul N</dc:creator>
  <cp:revision>44</cp:revision>
  <dcterms:created xsi:type="dcterms:W3CDTF">2022-08-24T13:02:54Z</dcterms:created>
  <dcterms:modified xsi:type="dcterms:W3CDTF">2022-11-27T19:20:55Z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0x0101005A0A43D61CEFBE40A6251C506425EE25</vt:lpwstr>
  </property>
</Properties>
</file>

<file path=docProps/thumbnail.jpeg>
</file>